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66" r:id="rId6"/>
    <p:sldId id="285" r:id="rId7"/>
    <p:sldId id="286" r:id="rId8"/>
    <p:sldId id="300" r:id="rId9"/>
    <p:sldId id="301" r:id="rId10"/>
    <p:sldId id="287" r:id="rId11"/>
    <p:sldId id="288" r:id="rId12"/>
    <p:sldId id="302" r:id="rId13"/>
    <p:sldId id="303" r:id="rId14"/>
    <p:sldId id="289" r:id="rId15"/>
    <p:sldId id="290" r:id="rId16"/>
    <p:sldId id="291" r:id="rId17"/>
    <p:sldId id="292" r:id="rId18"/>
    <p:sldId id="293" r:id="rId19"/>
    <p:sldId id="294" r:id="rId20"/>
    <p:sldId id="298" r:id="rId21"/>
    <p:sldId id="299" r:id="rId22"/>
    <p:sldId id="259" r:id="rId23"/>
    <p:sldId id="262" r:id="rId24"/>
    <p:sldId id="260" r:id="rId25"/>
    <p:sldId id="263" r:id="rId26"/>
    <p:sldId id="264" r:id="rId27"/>
    <p:sldId id="265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6" r:id="rId37"/>
    <p:sldId id="275" r:id="rId38"/>
    <p:sldId id="306" r:id="rId39"/>
    <p:sldId id="295" r:id="rId40"/>
    <p:sldId id="278" r:id="rId41"/>
    <p:sldId id="277" r:id="rId42"/>
    <p:sldId id="279" r:id="rId43"/>
    <p:sldId id="281" r:id="rId44"/>
    <p:sldId id="282" r:id="rId45"/>
    <p:sldId id="283" r:id="rId46"/>
    <p:sldId id="280" r:id="rId47"/>
    <p:sldId id="284" r:id="rId48"/>
    <p:sldId id="296" r:id="rId49"/>
    <p:sldId id="297" r:id="rId50"/>
    <p:sldId id="304" r:id="rId51"/>
    <p:sldId id="307" r:id="rId52"/>
    <p:sldId id="308" r:id="rId53"/>
    <p:sldId id="305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8" r:id="rId63"/>
    <p:sldId id="319" r:id="rId64"/>
    <p:sldId id="320" r:id="rId65"/>
    <p:sldId id="316" r:id="rId6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Osaka"/>
        <a:cs typeface="Osak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Osaka"/>
        <a:cs typeface="Osak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Osaka"/>
        <a:cs typeface="Osak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Osaka"/>
        <a:cs typeface="Osak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Osaka"/>
        <a:cs typeface="Osak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Osaka"/>
        <a:cs typeface="Osak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Osaka"/>
        <a:cs typeface="Osak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Osaka"/>
        <a:cs typeface="Osak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Osaka"/>
        <a:cs typeface="Osak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A2"/>
    <a:srgbClr val="7E43B9"/>
    <a:srgbClr val="B97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5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0" y="5638800"/>
            <a:ext cx="12192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200400"/>
            <a:ext cx="85344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3312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CB268-4E0A-4A28-8082-76D581048D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74AE0-3EDA-40AA-BA5F-3A3DEFA5A680}" type="datetimeFigureOut">
              <a:rPr lang="en-US" smtClean="0"/>
              <a:t>1/31/24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385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762000"/>
            <a:ext cx="26416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762000"/>
            <a:ext cx="7721600" cy="4953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CB268-4E0A-4A28-8082-76D581048D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74AE0-3EDA-40AA-BA5F-3A3DEFA5A680}" type="datetimeFigureOut">
              <a:rPr lang="en-US" smtClean="0"/>
              <a:t>1/31/24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368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D4DB2-1EDA-49CC-8243-0366DE93E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5609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81DF5-FA32-44A2-A499-DC6613F58D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3124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177E-E6CE-4485-A918-25EBADE37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4705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2A0C2-C681-48F0-9675-7738F5803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974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23937-E89E-42E9-B05E-23DCE3DD3F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60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ECB5E-4F2F-4F34-ACCD-C45478901D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711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F6B75-2CBA-4C55-92AD-ADFC33756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667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9EB4A-CA85-41D6-9437-6CE20D46E6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374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CB268-4E0A-4A28-8082-76D581048D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74AE0-3EDA-40AA-BA5F-3A3DEFA5A680}" type="datetimeFigureOut">
              <a:rPr lang="en-US" smtClean="0"/>
              <a:t>1/31/24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46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AE931-CE76-4006-90BA-896AF17FD0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4940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0ACDB-1B3C-482F-B8F2-A678589D19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4650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2CBB0-64A5-4581-BD54-739AF78EC4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770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B5F3B-D066-4600-BBAB-6A716DEF9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089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CB268-4E0A-4A28-8082-76D581048D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74AE0-3EDA-40AA-BA5F-3A3DEFA5A680}" type="datetimeFigureOut">
              <a:rPr lang="en-US" smtClean="0"/>
              <a:t>1/31/24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577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CB268-4E0A-4A28-8082-76D581048D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74AE0-3EDA-40AA-BA5F-3A3DEFA5A680}" type="datetimeFigureOut">
              <a:rPr lang="en-US" smtClean="0"/>
              <a:t>1/31/24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273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CB268-4E0A-4A28-8082-76D581048D5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74AE0-3EDA-40AA-BA5F-3A3DEFA5A680}" type="datetimeFigureOut">
              <a:rPr lang="en-US" smtClean="0"/>
              <a:t>1/31/24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2961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CB268-4E0A-4A28-8082-76D581048D5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74AE0-3EDA-40AA-BA5F-3A3DEFA5A680}" type="datetimeFigureOut">
              <a:rPr lang="en-US" smtClean="0"/>
              <a:t>1/31/24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562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CB268-4E0A-4A28-8082-76D581048D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74AE0-3EDA-40AA-BA5F-3A3DEFA5A680}" type="datetimeFigureOut">
              <a:rPr lang="en-US" smtClean="0"/>
              <a:t>1/31/24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7385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CB268-4E0A-4A28-8082-76D581048D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74AE0-3EDA-40AA-BA5F-3A3DEFA5A680}" type="datetimeFigureOut">
              <a:rPr lang="en-US" smtClean="0"/>
              <a:t>1/31/24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6575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CB268-4E0A-4A28-8082-76D581048D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74AE0-3EDA-40AA-BA5F-3A3DEFA5A680}" type="datetimeFigureOut">
              <a:rPr lang="en-US" smtClean="0"/>
              <a:t>1/31/24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867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ChangeArrowheads="1"/>
          </p:cNvSpPr>
          <p:nvPr/>
        </p:nvSpPr>
        <p:spPr bwMode="auto">
          <a:xfrm>
            <a:off x="0" y="-42863"/>
            <a:ext cx="12192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6200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This is the title of this slide.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828800"/>
            <a:ext cx="10566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0"/>
            <a:ext cx="680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bg1"/>
                </a:solidFill>
                <a:latin typeface="+mn-lt"/>
                <a:ea typeface="Osaka" pitchFamily="-64" charset="-128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5903913"/>
            <a:ext cx="193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4400" b="1">
                <a:solidFill>
                  <a:srgbClr val="D9D9D9"/>
                </a:solidFill>
                <a:latin typeface="+mn-lt"/>
                <a:ea typeface="Osaka" pitchFamily="-64" charset="-128"/>
                <a:cs typeface="+mn-cs"/>
              </a:defRPr>
            </a:lvl1pPr>
          </a:lstStyle>
          <a:p>
            <a:fld id="{109CB268-4E0A-4A28-8082-76D581048D5E}" type="slidenum">
              <a:rPr lang="en-US" smtClean="0"/>
              <a:t>‹#›</a:t>
            </a:fld>
            <a:endParaRPr lang="en-US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808080"/>
                </a:solidFill>
                <a:latin typeface="+mn-lt"/>
                <a:ea typeface="Osaka" pitchFamily="-64" charset="-128"/>
                <a:cs typeface="+mn-cs"/>
              </a:defRPr>
            </a:lvl1pPr>
          </a:lstStyle>
          <a:p>
            <a:fld id="{EA474AE0-3EDA-40AA-BA5F-3A3DEFA5A680}" type="datetimeFigureOut">
              <a:rPr lang="en-US" smtClean="0"/>
              <a:t>1/31/24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Osak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Osaka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Osak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Osak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Osak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Osak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pitchFamily="-64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pitchFamily="-64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pitchFamily="-64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pitchFamily="-64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latin typeface="Times" pitchFamily="-64" charset="0"/>
                <a:ea typeface="Osaka" pitchFamily="-64" charset="-128"/>
                <a:cs typeface="+mn-cs"/>
              </a:defRPr>
            </a:lvl1pPr>
          </a:lstStyle>
          <a:p>
            <a:pPr>
              <a:defRPr/>
            </a:pPr>
            <a:fld id="{F4CC1432-5143-4B03-BE33-0141D7749992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latin typeface="Times" pitchFamily="-64" charset="0"/>
                <a:ea typeface="Osaka" pitchFamily="-6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  <a:latin typeface="Times" pitchFamily="-64" charset="0"/>
                <a:ea typeface="Osaka" pitchFamily="-64" charset="-128"/>
                <a:cs typeface="+mn-cs"/>
              </a:defRPr>
            </a:lvl1pPr>
          </a:lstStyle>
          <a:p>
            <a:pPr>
              <a:defRPr/>
            </a:pPr>
            <a:fld id="{8C21B9DE-BAC4-4BA4-9677-2003439B0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Analysis of Algorithms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203641386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E938C-6157-0121-839A-86650C90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Omega and Theta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43026-4DBD-098D-D70D-AFD1DED5F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Big Omega (</a:t>
            </a:r>
            <a:r>
              <a:rPr lang="el-GR" b="0" i="0" dirty="0">
                <a:solidFill>
                  <a:srgbClr val="374151"/>
                </a:solidFill>
                <a:effectLst/>
                <a:latin typeface="KaTeX_Main"/>
              </a:rPr>
              <a:t>Ω</a:t>
            </a:r>
            <a:r>
              <a:rPr lang="el-G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notation represents the lower bound or best-case behavior of an algorithm.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Theta (</a:t>
            </a:r>
            <a:r>
              <a:rPr lang="el-GR" b="0" i="0" dirty="0">
                <a:solidFill>
                  <a:srgbClr val="374151"/>
                </a:solidFill>
                <a:effectLst/>
                <a:latin typeface="KaTeX_Main"/>
              </a:rPr>
              <a:t>Θ</a:t>
            </a:r>
            <a:r>
              <a:rPr lang="el-G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notation represents both the upper and lower bounds, indicating a tight bound on the algorithm's complexity.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Big Omega (</a:t>
            </a:r>
            <a:r>
              <a:rPr lang="el-GR" b="0" i="0" dirty="0">
                <a:solidFill>
                  <a:srgbClr val="374151"/>
                </a:solidFill>
                <a:effectLst/>
                <a:latin typeface="KaTeX_Main"/>
              </a:rPr>
              <a:t>Ω</a:t>
            </a:r>
            <a:r>
              <a:rPr lang="el-G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is used to describe the best-case scenario.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Theta (</a:t>
            </a:r>
            <a:r>
              <a:rPr lang="el-GR" b="0" i="0" dirty="0">
                <a:solidFill>
                  <a:srgbClr val="374151"/>
                </a:solidFill>
                <a:effectLst/>
                <a:latin typeface="KaTeX_Main"/>
              </a:rPr>
              <a:t>Θ</a:t>
            </a:r>
            <a:r>
              <a:rPr lang="el-G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is used when the best and worst-case complexities are the same.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690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047F-4693-870D-5787-6FBDD089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4275-99E7-8654-77E0-90346B54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b="1" dirty="0"/>
              <a:t>big-Omega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f(n) is </a:t>
            </a:r>
            <a:r>
              <a:rPr lang="en-US" altLang="en-US" sz="2400" dirty="0">
                <a:sym typeface="Symbol" pitchFamily="2" charset="2"/>
              </a:rPr>
              <a:t>(g(n)) if there is a constant c &gt; 0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>
                <a:sym typeface="Symbol" pitchFamily="2" charset="2"/>
              </a:rPr>
              <a:t>	and an integer constant n</a:t>
            </a:r>
            <a:r>
              <a:rPr lang="en-US" altLang="en-US" sz="2400" baseline="-25000" dirty="0">
                <a:sym typeface="Symbol" pitchFamily="2" charset="2"/>
              </a:rPr>
              <a:t>0</a:t>
            </a:r>
            <a:r>
              <a:rPr lang="en-US" altLang="en-US" sz="2400" dirty="0">
                <a:sym typeface="Symbol" pitchFamily="2" charset="2"/>
              </a:rPr>
              <a:t>  1 such that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>
                <a:sym typeface="Symbol" pitchFamily="2" charset="2"/>
              </a:rPr>
              <a:t>	f(n)  </a:t>
            </a:r>
            <a:r>
              <a:rPr lang="en-US" altLang="en-US" sz="2400" dirty="0" err="1">
                <a:sym typeface="Symbol" pitchFamily="2" charset="2"/>
              </a:rPr>
              <a:t>c</a:t>
            </a:r>
            <a:r>
              <a:rPr lang="en-US" altLang="en-US" sz="2400" dirty="0" err="1">
                <a:cs typeface="Arial" panose="020B0604020202020204" pitchFamily="34" charset="0"/>
                <a:sym typeface="Symbol" pitchFamily="2" charset="2"/>
              </a:rPr>
              <a:t>•</a:t>
            </a:r>
            <a:r>
              <a:rPr lang="en-US" altLang="en-US" sz="2400" dirty="0" err="1">
                <a:sym typeface="Symbol" pitchFamily="2" charset="2"/>
              </a:rPr>
              <a:t>g</a:t>
            </a:r>
            <a:r>
              <a:rPr lang="en-US" altLang="en-US" sz="2400" dirty="0">
                <a:sym typeface="Symbol" pitchFamily="2" charset="2"/>
              </a:rPr>
              <a:t>(n) for n  n</a:t>
            </a:r>
            <a:r>
              <a:rPr lang="en-US" altLang="en-US" sz="2400" baseline="-25000" dirty="0">
                <a:sym typeface="Symbol" pitchFamily="2" charset="2"/>
              </a:rPr>
              <a:t>0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altLang="en-US" sz="2400" baseline="-25000" dirty="0">
              <a:sym typeface="Symbol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 sz="2400" b="1" dirty="0"/>
              <a:t>big-Theta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f(n) is </a:t>
            </a:r>
            <a:r>
              <a:rPr lang="en-US" altLang="en-US" sz="2400" dirty="0">
                <a:sym typeface="Symbol" pitchFamily="2" charset="2"/>
              </a:rPr>
              <a:t>(g(n)) if there are constants c’ &gt; 0 and c’’ &gt; 0 and an integer constant n</a:t>
            </a:r>
            <a:r>
              <a:rPr lang="en-US" altLang="en-US" sz="2400" baseline="-25000" dirty="0">
                <a:sym typeface="Symbol" pitchFamily="2" charset="2"/>
              </a:rPr>
              <a:t>0</a:t>
            </a:r>
            <a:r>
              <a:rPr lang="en-US" altLang="en-US" sz="2400" dirty="0">
                <a:sym typeface="Symbol" pitchFamily="2" charset="2"/>
              </a:rPr>
              <a:t>  1 such that </a:t>
            </a:r>
            <a:r>
              <a:rPr lang="en-US" altLang="en-US" sz="2400" dirty="0" err="1">
                <a:sym typeface="Symbol" pitchFamily="2" charset="2"/>
              </a:rPr>
              <a:t>c’</a:t>
            </a:r>
            <a:r>
              <a:rPr lang="en-US" altLang="en-US" sz="2400" dirty="0" err="1">
                <a:cs typeface="Arial" panose="020B0604020202020204" pitchFamily="34" charset="0"/>
                <a:sym typeface="Symbol" pitchFamily="2" charset="2"/>
              </a:rPr>
              <a:t>•</a:t>
            </a:r>
            <a:r>
              <a:rPr lang="en-US" altLang="en-US" sz="2400" dirty="0" err="1">
                <a:sym typeface="Symbol" pitchFamily="2" charset="2"/>
              </a:rPr>
              <a:t>g</a:t>
            </a:r>
            <a:r>
              <a:rPr lang="en-US" altLang="en-US" sz="2400" dirty="0">
                <a:sym typeface="Symbol" pitchFamily="2" charset="2"/>
              </a:rPr>
              <a:t>(n)  f(n)  </a:t>
            </a:r>
            <a:r>
              <a:rPr lang="en-US" altLang="en-US" sz="2400" dirty="0" err="1">
                <a:sym typeface="Symbol" pitchFamily="2" charset="2"/>
              </a:rPr>
              <a:t>c’’</a:t>
            </a:r>
            <a:r>
              <a:rPr lang="en-US" altLang="en-US" sz="2400" dirty="0" err="1">
                <a:cs typeface="Arial" panose="020B0604020202020204" pitchFamily="34" charset="0"/>
                <a:sym typeface="Symbol" pitchFamily="2" charset="2"/>
              </a:rPr>
              <a:t>•</a:t>
            </a:r>
            <a:r>
              <a:rPr lang="en-US" altLang="en-US" sz="2400" dirty="0" err="1">
                <a:sym typeface="Symbol" pitchFamily="2" charset="2"/>
              </a:rPr>
              <a:t>g</a:t>
            </a:r>
            <a:r>
              <a:rPr lang="en-US" altLang="en-US" sz="2400" dirty="0">
                <a:sym typeface="Symbol" pitchFamily="2" charset="2"/>
              </a:rPr>
              <a:t>(n) for n  n</a:t>
            </a:r>
            <a:r>
              <a:rPr lang="en-US" altLang="en-US" sz="2400" baseline="-25000" dirty="0">
                <a:sym typeface="Symbol" pitchFamily="2" charset="2"/>
              </a:rPr>
              <a:t>0</a:t>
            </a:r>
            <a:endParaRPr lang="en-US" alt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04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5595-8C76-2EB6-C314-86637382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6DD7-6230-89D1-73D6-DC4CF4BA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b="1" dirty="0">
                <a:solidFill>
                  <a:schemeClr val="tx2"/>
                </a:solidFill>
              </a:rPr>
              <a:t>Big-Oh</a:t>
            </a:r>
            <a:endParaRPr lang="en-US" altLang="en-US" sz="2400" b="1" dirty="0"/>
          </a:p>
          <a:p>
            <a:pPr lvl="1"/>
            <a:r>
              <a:rPr lang="en-US" altLang="en-US" sz="2400" dirty="0"/>
              <a:t>f(n) is </a:t>
            </a:r>
            <a:r>
              <a:rPr lang="en-US" altLang="en-US" sz="2400" dirty="0">
                <a:sym typeface="Symbol" pitchFamily="2" charset="2"/>
              </a:rPr>
              <a:t>O(g(n)) if f(n) is asymptotically </a:t>
            </a:r>
            <a:r>
              <a:rPr lang="en-US" altLang="en-US" sz="2400" b="1" dirty="0">
                <a:sym typeface="Symbol" pitchFamily="2" charset="2"/>
              </a:rPr>
              <a:t>less than or equal</a:t>
            </a:r>
            <a:r>
              <a:rPr lang="en-US" altLang="en-US" sz="2400" dirty="0">
                <a:sym typeface="Symbol" pitchFamily="2" charset="2"/>
              </a:rPr>
              <a:t> to g(n)</a:t>
            </a:r>
            <a:endParaRPr lang="en-US" altLang="en-US" sz="2000" b="1" dirty="0"/>
          </a:p>
          <a:p>
            <a:pPr>
              <a:buFont typeface="Wingdings" pitchFamily="2" charset="2"/>
              <a:buNone/>
            </a:pPr>
            <a:r>
              <a:rPr lang="en-US" altLang="en-US" sz="2400" b="1" dirty="0"/>
              <a:t>	</a:t>
            </a:r>
            <a:r>
              <a:rPr lang="en-US" altLang="en-US" sz="2400" b="1" dirty="0">
                <a:solidFill>
                  <a:schemeClr val="tx2"/>
                </a:solidFill>
              </a:rPr>
              <a:t>big-Omega</a:t>
            </a:r>
            <a:endParaRPr lang="en-US" altLang="en-US" sz="2400" b="1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f(n) is </a:t>
            </a:r>
            <a:r>
              <a:rPr lang="en-US" altLang="en-US" sz="2400" dirty="0">
                <a:sym typeface="Symbol" pitchFamily="2" charset="2"/>
              </a:rPr>
              <a:t>(g(n)) if f(n) is asymptotically </a:t>
            </a:r>
            <a:r>
              <a:rPr lang="en-US" altLang="en-US" sz="2400" b="1" dirty="0">
                <a:sym typeface="Symbol" pitchFamily="2" charset="2"/>
              </a:rPr>
              <a:t>greater than or equal</a:t>
            </a:r>
            <a:r>
              <a:rPr lang="en-US" altLang="en-US" sz="2400" dirty="0">
                <a:sym typeface="Symbol" pitchFamily="2" charset="2"/>
              </a:rPr>
              <a:t> to g(n)</a:t>
            </a:r>
            <a:endParaRPr lang="en-US" altLang="en-US" sz="2400" baseline="-25000" dirty="0">
              <a:sym typeface="Symbol" pitchFamily="2" charset="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b="1" dirty="0"/>
              <a:t>	</a:t>
            </a:r>
            <a:r>
              <a:rPr lang="en-US" altLang="en-US" sz="2400" b="1" dirty="0">
                <a:solidFill>
                  <a:schemeClr val="tx2"/>
                </a:solidFill>
              </a:rPr>
              <a:t>big-Theta</a:t>
            </a:r>
            <a:endParaRPr lang="en-US" altLang="en-US" sz="2400" b="1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f(n) is </a:t>
            </a:r>
            <a:r>
              <a:rPr lang="en-US" altLang="en-US" sz="2400" dirty="0">
                <a:sym typeface="Symbol" pitchFamily="2" charset="2"/>
              </a:rPr>
              <a:t>(g(n)) if f(n) is asymptotically </a:t>
            </a:r>
            <a:r>
              <a:rPr lang="en-US" altLang="en-US" sz="2400" b="1" dirty="0">
                <a:sym typeface="Symbol" pitchFamily="2" charset="2"/>
              </a:rPr>
              <a:t>equal</a:t>
            </a:r>
            <a:r>
              <a:rPr lang="en-US" altLang="en-US" sz="2400" dirty="0">
                <a:sym typeface="Symbol" pitchFamily="2" charset="2"/>
              </a:rPr>
              <a:t> to g(n)</a:t>
            </a:r>
            <a:endParaRPr lang="en-US" alt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4140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F3D46-C73D-614F-F1E0-9D80C35C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Best, Worst, and Average-Case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1E68D-EACA-6F1F-4B6D-602E33CD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Best-Case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Describes the lower bound or the minimum amount of resource an algorithm requires.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Worst-Case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Describes the upper bound or the maximum amount of resource an algorithm requires.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Average-Case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Describes the expected performance of an algorithm on average.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234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8C73-DF39-2F31-DF8A-1B8F98E2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5FC4D-8969-AF60-E633-A4D1F3F88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Space complexity is a measure of the amount of memory or space required by an algorithm to solve a computational problem.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is expressed in terms of the growth rate of space usage concerning the input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7042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BA70-5780-0F00-35A3-09BADD45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Auxiliary Space vs. Space Complexity</a:t>
            </a:r>
            <a:br>
              <a:rPr lang="en-US" b="1" i="0" dirty="0"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D0052-289B-7189-19A5-D5443B876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Space Complexity: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total space used by an algorithm, including both auxiliary space and input space.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Auxiliary Space: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extra space used by an algorithm, excluding the space needed for the input.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181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C813-58C9-8B56-2DBE-D0B1652B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vs. 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8ABF6-B88E-D175-C9E1-17C7EC815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Like time complexity, space complexity has concepts of Big O, Big Omega, and Theta notations.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choice between different algorithms may involve considering their space complexity, especially in memory-constrained environments.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Trade-offs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There is often a trade-off between time and space complexity.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More memory-efficient algorithms might have higher time complexity, and vice versa.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goal is to strike a balance based on the specific requirements of the problem and the constraints of the system.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813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889E-C1CF-8670-110E-008A4694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space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717BA-B3C1-F296-9B33-0982F8A99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Techniques such as data compression, dynamic programming, and efficient data structures can be employed to optimize space usage.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Designing algorithms with lower space complexity is particularly important in scenarios with limited memory resources.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Space complexity is a critical consideration in modern computing environments, especially in mobile devices, embedded systems, and cloud computing.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Efficient space utilization contributes to better overall system performance and responsiveness.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0249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93603-0D32-A96B-E587-73AF54BC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43" y="2878183"/>
            <a:ext cx="10566400" cy="685800"/>
          </a:xfrm>
        </p:spPr>
        <p:txBody>
          <a:bodyPr/>
          <a:lstStyle/>
          <a:p>
            <a:r>
              <a:rPr lang="en-US" dirty="0"/>
              <a:t>Computing 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42786413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8765-CC72-2015-8573-815DE389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474617"/>
            <a:ext cx="10566400" cy="685800"/>
          </a:xfrm>
        </p:spPr>
        <p:txBody>
          <a:bodyPr/>
          <a:lstStyle/>
          <a:p>
            <a:r>
              <a:rPr lang="en-US" dirty="0"/>
              <a:t>How to compute the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07DE6-5503-1FDE-FAF7-9457E8002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447800"/>
            <a:ext cx="10566400" cy="3886200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Understand the Algorithm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Carefully read and understand the steps of the algorithm.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Identify the key operations that contribute to the overall running time or space usage.</a:t>
            </a:r>
          </a:p>
          <a:p>
            <a:r>
              <a:rPr lang="en-US" b="1" i="0" dirty="0">
                <a:effectLst/>
                <a:latin typeface="Söhne"/>
              </a:rPr>
              <a:t>Identify Input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Define the input size, typically denoted as </a:t>
            </a:r>
            <a:r>
              <a:rPr lang="en-US" sz="2400" dirty="0">
                <a:solidFill>
                  <a:srgbClr val="374151"/>
                </a:solidFill>
                <a:latin typeface="KaTeX_Main"/>
              </a:rPr>
              <a:t> </a:t>
            </a:r>
            <a:r>
              <a:rPr lang="en-US" sz="2400" b="0" i="1" dirty="0">
                <a:solidFill>
                  <a:srgbClr val="374151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rgbClr val="374151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might represent the number of elements in an array, the length of a string, or some other relevant measure.</a:t>
            </a:r>
          </a:p>
          <a:p>
            <a:r>
              <a:rPr lang="en-US" b="1" i="0" dirty="0">
                <a:effectLst/>
                <a:latin typeface="Söhne"/>
              </a:rPr>
              <a:t>Count Basic Operations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Analyze the algorithm to determine the number of basic operations executed in terms of </a:t>
            </a:r>
            <a:r>
              <a:rPr lang="en-US" sz="2400" b="0" i="1" dirty="0">
                <a:solidFill>
                  <a:srgbClr val="374151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Basic operations are often comparisons, assignments, and arithmetic operations.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816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CE68-3A5D-341D-24DE-91DE274F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DA640-E4CF-4DA4-0CE8-D1563F11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Algorithm</a:t>
            </a:r>
          </a:p>
          <a:p>
            <a:pPr lvl="1"/>
            <a:r>
              <a:rPr lang="en-US" dirty="0"/>
              <a:t>Time complexity</a:t>
            </a:r>
          </a:p>
          <a:p>
            <a:pPr lvl="1"/>
            <a:r>
              <a:rPr lang="en-US" dirty="0"/>
              <a:t>Space complexity</a:t>
            </a:r>
          </a:p>
          <a:p>
            <a:r>
              <a:rPr lang="en-US" dirty="0"/>
              <a:t>Common time complexities</a:t>
            </a:r>
          </a:p>
          <a:p>
            <a:pPr lvl="1"/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O(1) - Constant time</a:t>
            </a:r>
          </a:p>
          <a:p>
            <a:pPr lvl="1"/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O(log n) - Logarithmic time</a:t>
            </a:r>
          </a:p>
          <a:p>
            <a:pPr lvl="1"/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O(n) - Linear time</a:t>
            </a:r>
          </a:p>
          <a:p>
            <a:pPr lvl="1"/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O(n log n) -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Linearithmic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time</a:t>
            </a:r>
          </a:p>
          <a:p>
            <a:pPr lvl="1"/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O(n^2) - Quadratic time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Case Studies</a:t>
            </a:r>
          </a:p>
          <a:p>
            <a:pPr lvl="1"/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Computing time complexity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Max subsequence sum</a:t>
            </a:r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624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F6E6-11FC-89DD-ABE5-E33740547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500743"/>
            <a:ext cx="10566400" cy="685800"/>
          </a:xfrm>
        </p:spPr>
        <p:txBody>
          <a:bodyPr/>
          <a:lstStyle/>
          <a:p>
            <a:r>
              <a:rPr lang="en-US" dirty="0"/>
              <a:t>How to compute the complexity?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6E01E-245C-809A-E224-903862575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485900"/>
            <a:ext cx="10566400" cy="3886200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Express as a Function of</a:t>
            </a:r>
            <a:r>
              <a:rPr lang="en-US" b="1" dirty="0">
                <a:latin typeface="KaTeX_Main"/>
              </a:rPr>
              <a:t> </a:t>
            </a:r>
            <a:r>
              <a:rPr lang="en-US" b="1" i="1" dirty="0">
                <a:effectLst/>
                <a:latin typeface="KaTeX_Math"/>
              </a:rPr>
              <a:t>n</a:t>
            </a:r>
            <a:endParaRPr lang="en-US" b="1" i="0" dirty="0"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Express the count of basic operations as a function of </a:t>
            </a:r>
            <a:r>
              <a:rPr lang="en-US" sz="2400" dirty="0">
                <a:solidFill>
                  <a:srgbClr val="374151"/>
                </a:solidFill>
                <a:latin typeface="KaTeX_Main"/>
              </a:rPr>
              <a:t> </a:t>
            </a:r>
            <a:r>
              <a:rPr lang="en-US" sz="2400" b="0" i="1" dirty="0">
                <a:solidFill>
                  <a:srgbClr val="374151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Identify the dominant term that contributes most significantly to the growth.</a:t>
            </a:r>
          </a:p>
          <a:p>
            <a:r>
              <a:rPr lang="en-US" b="1" i="0" dirty="0">
                <a:effectLst/>
                <a:latin typeface="Söhne"/>
              </a:rPr>
              <a:t>Drop Lower-Order Terms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Drop lower-order terms and constants, focusing on the dominant term.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For large </a:t>
            </a:r>
            <a:r>
              <a:rPr lang="en-US" sz="2400" b="0" i="1" dirty="0">
                <a:solidFill>
                  <a:srgbClr val="374151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, lower-order terms become insignificant.</a:t>
            </a:r>
          </a:p>
          <a:p>
            <a:r>
              <a:rPr lang="en-US" b="1" i="0" dirty="0">
                <a:effectLst/>
                <a:latin typeface="Söhne"/>
              </a:rPr>
              <a:t>Apply Big O Notation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Express the dominant term using Big O notation.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Example: If the dominant term is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KaTeX_Main"/>
              </a:rPr>
              <a:t>3n</a:t>
            </a:r>
            <a:r>
              <a:rPr lang="en-US" sz="2400" b="0" i="0" baseline="30000" dirty="0">
                <a:solidFill>
                  <a:srgbClr val="374151"/>
                </a:solidFill>
                <a:effectLst/>
                <a:latin typeface="KaTeX_Main"/>
              </a:rPr>
              <a:t>2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KaTeX_Main"/>
              </a:rPr>
              <a:t>+ 2n + 1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, it simplifies to</a:t>
            </a:r>
            <a:r>
              <a:rPr lang="en-US" sz="2400" dirty="0">
                <a:solidFill>
                  <a:srgbClr val="374151"/>
                </a:solidFill>
                <a:latin typeface="KaTeX_Main"/>
              </a:rPr>
              <a:t> </a:t>
            </a:r>
            <a:r>
              <a:rPr lang="en-US" sz="2400" b="0" i="1" dirty="0">
                <a:solidFill>
                  <a:srgbClr val="374151"/>
                </a:solidFill>
                <a:effectLst/>
                <a:latin typeface="KaTeX_Math"/>
              </a:rPr>
              <a:t>O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KaTeX_Main"/>
              </a:rPr>
              <a:t>(</a:t>
            </a:r>
            <a:r>
              <a:rPr lang="en-US" sz="2400" b="0" i="1" dirty="0">
                <a:solidFill>
                  <a:srgbClr val="374151"/>
                </a:solidFill>
                <a:effectLst/>
                <a:latin typeface="KaTeX_Math"/>
              </a:rPr>
              <a:t>n</a:t>
            </a:r>
            <a:r>
              <a:rPr lang="en-US" sz="2400" b="0" i="0" baseline="30000" dirty="0">
                <a:solidFill>
                  <a:srgbClr val="374151"/>
                </a:solidFill>
                <a:effectLst/>
                <a:latin typeface="KaTeX_Main"/>
              </a:rPr>
              <a:t>2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KaTeX_Main"/>
              </a:rPr>
              <a:t>)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Analyze Nested Loops and Recursion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For nested loops, multiply the complexities.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Analyze recursive algorithms by solving recurrence relations.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675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D138-FDB0-2DD3-1BAA-CE73E97E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Maximum Subsequence Sum Problem</a:t>
            </a:r>
            <a:br>
              <a:rPr lang="en-US" dirty="0"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21A48-51D1-5DF4-7C14-4FE13968C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Given (possibly negative) integers A1, A2, . . . , AN, find the maximum value of  </a:t>
            </a:r>
            <a:endParaRPr lang="en-US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i="1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i="1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i="1" dirty="0">
                <a:effectLst/>
                <a:latin typeface="Helvetica" pitchFamily="2" charset="0"/>
              </a:rPr>
              <a:t>Example:</a:t>
            </a:r>
            <a:endParaRPr lang="en-US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i="1" dirty="0">
                <a:effectLst/>
                <a:latin typeface="Helvetica" pitchFamily="2" charset="0"/>
              </a:rPr>
              <a:t>For input −2, 11, −4, 13, −5, −2, the answer is 20 (A2 through A4).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32835-E024-902F-78E7-B9B36C9CD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476" y="2189922"/>
            <a:ext cx="915296" cy="4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820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044A-E454-E58B-8E1A-3A32F78B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digest this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CC78-FC00-7590-CAED-F97B8779A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complexity?</a:t>
            </a:r>
          </a:p>
        </p:txBody>
      </p:sp>
    </p:spTree>
    <p:extLst>
      <p:ext uri="{BB962C8B-B14F-4D97-AF65-F5344CB8AC3E}">
        <p14:creationId xmlns:p14="http://schemas.microsoft.com/office/powerpoint/2010/main" val="61116338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3389-0063-3B53-DB3C-945F1A73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BE0B-E430-039A-63E5-54CB589AE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numbers are positive?</a:t>
            </a:r>
          </a:p>
          <a:p>
            <a:r>
              <a:rPr lang="en-US" dirty="0"/>
              <a:t>If there are negative numbers?</a:t>
            </a:r>
          </a:p>
          <a:p>
            <a:r>
              <a:rPr lang="en-US" dirty="0"/>
              <a:t>If all of them are negative numbers?</a:t>
            </a:r>
          </a:p>
          <a:p>
            <a:endParaRPr lang="en-US" dirty="0"/>
          </a:p>
          <a:p>
            <a:r>
              <a:rPr lang="en-US" dirty="0"/>
              <a:t>How does the computation time change for each of the above cases?</a:t>
            </a:r>
          </a:p>
        </p:txBody>
      </p:sp>
    </p:spTree>
    <p:extLst>
      <p:ext uri="{BB962C8B-B14F-4D97-AF65-F5344CB8AC3E}">
        <p14:creationId xmlns:p14="http://schemas.microsoft.com/office/powerpoint/2010/main" val="20118178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6432-ED88-CCB0-AFC1-612B4100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762000"/>
            <a:ext cx="10566400" cy="685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Why is this important?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2A7D4-7BC4-4E59-5E1D-429C9F3E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75" y="1828800"/>
            <a:ext cx="868425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94208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ADF6-3EA5-60B7-203D-E9CDADBF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762000"/>
            <a:ext cx="10566400" cy="685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More precisely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673A08-55BB-4EE9-B9E9-032F7EDA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4247" y="1447800"/>
            <a:ext cx="6234884" cy="539317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898095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4FCA-4A7D-72A0-97D9-7FD44272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Running-Time Calculations</a:t>
            </a:r>
            <a:br>
              <a:rPr lang="en-US" dirty="0"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B68EF-8742-7187-30A6-AC58834DD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ways</a:t>
            </a:r>
          </a:p>
          <a:p>
            <a:pPr lvl="1"/>
            <a:r>
              <a:rPr lang="en-US" dirty="0"/>
              <a:t>Code, run and compare</a:t>
            </a:r>
          </a:p>
          <a:p>
            <a:pPr lvl="1"/>
            <a:r>
              <a:rPr lang="en-US" dirty="0"/>
              <a:t>Or estimate</a:t>
            </a:r>
          </a:p>
        </p:txBody>
      </p:sp>
    </p:spTree>
    <p:extLst>
      <p:ext uri="{BB962C8B-B14F-4D97-AF65-F5344CB8AC3E}">
        <p14:creationId xmlns:p14="http://schemas.microsoft.com/office/powerpoint/2010/main" val="84377706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9F62F-941F-BB33-3392-63E3753C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program to illustrate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191B6-8401-1D4B-8180-0A2FBFDE8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i="1" dirty="0">
                <a:effectLst/>
                <a:latin typeface="Helvetica" pitchFamily="2" charset="0"/>
              </a:rPr>
              <a:t>int sum( int n )</a:t>
            </a:r>
            <a:endParaRPr lang="en-US" sz="28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800" i="1" dirty="0">
                <a:effectLst/>
                <a:latin typeface="Helvetica" pitchFamily="2" charset="0"/>
              </a:rPr>
              <a:t>{</a:t>
            </a:r>
            <a:endParaRPr lang="en-US" sz="2800" dirty="0">
              <a:effectLst/>
              <a:latin typeface="Helvetica" pitchFamily="2" charset="0"/>
            </a:endParaRPr>
          </a:p>
          <a:p>
            <a:pPr marL="400050" lvl="1" indent="0">
              <a:buNone/>
            </a:pPr>
            <a:r>
              <a:rPr lang="en-US" sz="2800" i="1" dirty="0">
                <a:effectLst/>
                <a:latin typeface="Helvetica" pitchFamily="2" charset="0"/>
              </a:rPr>
              <a:t>      int </a:t>
            </a:r>
            <a:r>
              <a:rPr lang="en-US" sz="2800" i="1" dirty="0" err="1">
                <a:effectLst/>
                <a:latin typeface="Helvetica" pitchFamily="2" charset="0"/>
              </a:rPr>
              <a:t>partialSum</a:t>
            </a:r>
            <a:r>
              <a:rPr lang="en-US" sz="2800" i="1" dirty="0">
                <a:effectLst/>
                <a:latin typeface="Helvetica" pitchFamily="2" charset="0"/>
              </a:rPr>
              <a:t>;</a:t>
            </a:r>
            <a:endParaRPr lang="en-US" sz="2800" dirty="0">
              <a:effectLst/>
              <a:latin typeface="Helvetica" pitchFamily="2" charset="0"/>
            </a:endParaRPr>
          </a:p>
          <a:p>
            <a:pPr marL="400050" lvl="1" indent="0">
              <a:buNone/>
            </a:pPr>
            <a:r>
              <a:rPr lang="en-US" sz="2800" i="1" dirty="0">
                <a:effectLst/>
                <a:latin typeface="Helvetica" pitchFamily="2" charset="0"/>
              </a:rPr>
              <a:t>1    </a:t>
            </a:r>
            <a:r>
              <a:rPr lang="en-US" sz="2800" i="1" dirty="0" err="1">
                <a:effectLst/>
                <a:latin typeface="Helvetica" pitchFamily="2" charset="0"/>
              </a:rPr>
              <a:t>partialSum</a:t>
            </a:r>
            <a:r>
              <a:rPr lang="en-US" sz="2800" i="1" dirty="0">
                <a:effectLst/>
                <a:latin typeface="Helvetica" pitchFamily="2" charset="0"/>
              </a:rPr>
              <a:t> = 0;</a:t>
            </a:r>
            <a:endParaRPr lang="en-US" sz="2800" dirty="0">
              <a:effectLst/>
              <a:latin typeface="Helvetica" pitchFamily="2" charset="0"/>
            </a:endParaRPr>
          </a:p>
          <a:p>
            <a:pPr marL="400050" lvl="1" indent="0">
              <a:buNone/>
            </a:pPr>
            <a:r>
              <a:rPr lang="en-US" sz="2800" i="1" dirty="0">
                <a:effectLst/>
                <a:latin typeface="Helvetica" pitchFamily="2" charset="0"/>
              </a:rPr>
              <a:t>2    for( int </a:t>
            </a:r>
            <a:r>
              <a:rPr lang="en-US" sz="2800" i="1" dirty="0" err="1">
                <a:effectLst/>
                <a:latin typeface="Helvetica" pitchFamily="2" charset="0"/>
              </a:rPr>
              <a:t>i</a:t>
            </a:r>
            <a:r>
              <a:rPr lang="en-US" sz="2800" i="1" dirty="0">
                <a:effectLst/>
                <a:latin typeface="Helvetica" pitchFamily="2" charset="0"/>
              </a:rPr>
              <a:t> = 1; </a:t>
            </a:r>
            <a:r>
              <a:rPr lang="en-US" sz="2800" i="1" dirty="0" err="1">
                <a:effectLst/>
                <a:latin typeface="Helvetica" pitchFamily="2" charset="0"/>
              </a:rPr>
              <a:t>i</a:t>
            </a:r>
            <a:r>
              <a:rPr lang="en-US" sz="2800" i="1" dirty="0">
                <a:effectLst/>
                <a:latin typeface="Helvetica" pitchFamily="2" charset="0"/>
              </a:rPr>
              <a:t> &lt;= n; ++</a:t>
            </a:r>
            <a:r>
              <a:rPr lang="en-US" sz="2800" i="1" dirty="0" err="1">
                <a:effectLst/>
                <a:latin typeface="Helvetica" pitchFamily="2" charset="0"/>
              </a:rPr>
              <a:t>i</a:t>
            </a:r>
            <a:r>
              <a:rPr lang="en-US" sz="2800" i="1" dirty="0">
                <a:effectLst/>
                <a:latin typeface="Helvetica" pitchFamily="2" charset="0"/>
              </a:rPr>
              <a:t> )</a:t>
            </a:r>
            <a:endParaRPr lang="en-US" sz="2800" dirty="0">
              <a:effectLst/>
              <a:latin typeface="Helvetica" pitchFamily="2" charset="0"/>
            </a:endParaRPr>
          </a:p>
          <a:p>
            <a:pPr marL="400050" lvl="1" indent="0">
              <a:buNone/>
            </a:pPr>
            <a:r>
              <a:rPr lang="en-US" sz="2800" i="1" dirty="0">
                <a:effectLst/>
                <a:latin typeface="Helvetica" pitchFamily="2" charset="0"/>
              </a:rPr>
              <a:t>3           </a:t>
            </a:r>
            <a:r>
              <a:rPr lang="en-US" sz="2800" i="1" dirty="0" err="1">
                <a:effectLst/>
                <a:latin typeface="Helvetica" pitchFamily="2" charset="0"/>
              </a:rPr>
              <a:t>partialSum</a:t>
            </a:r>
            <a:r>
              <a:rPr lang="en-US" sz="2800" i="1" dirty="0">
                <a:effectLst/>
                <a:latin typeface="Helvetica" pitchFamily="2" charset="0"/>
              </a:rPr>
              <a:t> += </a:t>
            </a:r>
            <a:r>
              <a:rPr lang="en-US" sz="2800" i="1" dirty="0" err="1">
                <a:effectLst/>
                <a:latin typeface="Helvetica" pitchFamily="2" charset="0"/>
              </a:rPr>
              <a:t>i</a:t>
            </a:r>
            <a:r>
              <a:rPr lang="en-US" sz="2800" i="1" dirty="0">
                <a:effectLst/>
                <a:latin typeface="Helvetica" pitchFamily="2" charset="0"/>
              </a:rPr>
              <a:t> * </a:t>
            </a:r>
            <a:r>
              <a:rPr lang="en-US" sz="2800" i="1" dirty="0" err="1">
                <a:effectLst/>
                <a:latin typeface="Helvetica" pitchFamily="2" charset="0"/>
              </a:rPr>
              <a:t>i</a:t>
            </a:r>
            <a:r>
              <a:rPr lang="en-US" sz="2800" i="1" dirty="0">
                <a:effectLst/>
                <a:latin typeface="Helvetica" pitchFamily="2" charset="0"/>
              </a:rPr>
              <a:t> * </a:t>
            </a:r>
            <a:r>
              <a:rPr lang="en-US" sz="2800" i="1" dirty="0" err="1">
                <a:effectLst/>
                <a:latin typeface="Helvetica" pitchFamily="2" charset="0"/>
              </a:rPr>
              <a:t>i</a:t>
            </a:r>
            <a:r>
              <a:rPr lang="en-US" sz="2800" i="1" dirty="0">
                <a:effectLst/>
                <a:latin typeface="Helvetica" pitchFamily="2" charset="0"/>
              </a:rPr>
              <a:t>;</a:t>
            </a:r>
            <a:endParaRPr lang="en-US" sz="2800" dirty="0">
              <a:effectLst/>
              <a:latin typeface="Helvetica" pitchFamily="2" charset="0"/>
            </a:endParaRPr>
          </a:p>
          <a:p>
            <a:pPr marL="400050" lvl="1" indent="0">
              <a:buNone/>
            </a:pPr>
            <a:r>
              <a:rPr lang="en-US" sz="2800" i="1" dirty="0">
                <a:effectLst/>
                <a:latin typeface="Helvetica" pitchFamily="2" charset="0"/>
              </a:rPr>
              <a:t>4     return </a:t>
            </a:r>
            <a:r>
              <a:rPr lang="en-US" sz="2800" i="1" dirty="0" err="1">
                <a:effectLst/>
                <a:latin typeface="Helvetica" pitchFamily="2" charset="0"/>
              </a:rPr>
              <a:t>partialSum</a:t>
            </a:r>
            <a:r>
              <a:rPr lang="en-US" sz="2800" i="1" dirty="0">
                <a:effectLst/>
                <a:latin typeface="Helvetica" pitchFamily="2" charset="0"/>
              </a:rPr>
              <a:t>;</a:t>
            </a:r>
            <a:endParaRPr lang="en-US" sz="28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800" i="1" dirty="0">
                <a:effectLst/>
                <a:latin typeface="Helvetica" pitchFamily="2" charset="0"/>
              </a:rPr>
              <a:t>}</a:t>
            </a:r>
            <a:endParaRPr lang="en-US" sz="280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4598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EDA4D-0082-9B1B-14CD-C8C223FC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calculate the run time cost?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73814-04FF-08A7-73E7-C52648E23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99" y="1593668"/>
            <a:ext cx="11244217" cy="3886200"/>
          </a:xfrm>
        </p:spPr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The analysis of this fragment is simple. </a:t>
            </a:r>
          </a:p>
          <a:p>
            <a:r>
              <a:rPr lang="en-US" i="1" dirty="0">
                <a:effectLst/>
                <a:latin typeface="Helvetica" pitchFamily="2" charset="0"/>
              </a:rPr>
              <a:t>The declarations count for no time.</a:t>
            </a:r>
          </a:p>
          <a:p>
            <a:r>
              <a:rPr lang="en-US" i="1" dirty="0">
                <a:effectLst/>
                <a:latin typeface="Helvetica" pitchFamily="2" charset="0"/>
              </a:rPr>
              <a:t> Lines 1 and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4 count for one unit each. </a:t>
            </a:r>
          </a:p>
          <a:p>
            <a:r>
              <a:rPr lang="en-US" i="1" dirty="0">
                <a:effectLst/>
                <a:latin typeface="Helvetica" pitchFamily="2" charset="0"/>
              </a:rPr>
              <a:t>Line 3 counts for four units per time executed (two multiplications,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one addition, and one assignment) and is executed N times, for a total of 4N units.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Line 2 has the hidden costs of initializing </a:t>
            </a:r>
            <a:r>
              <a:rPr lang="en-US" i="1" dirty="0" err="1">
                <a:effectLst/>
                <a:latin typeface="Helvetica" pitchFamily="2" charset="0"/>
              </a:rPr>
              <a:t>i</a:t>
            </a:r>
            <a:r>
              <a:rPr lang="en-US" i="1" dirty="0">
                <a:effectLst/>
                <a:latin typeface="Helvetica" pitchFamily="2" charset="0"/>
              </a:rPr>
              <a:t>, testing </a:t>
            </a:r>
            <a:r>
              <a:rPr lang="en-US" i="1" dirty="0" err="1">
                <a:effectLst/>
                <a:latin typeface="Helvetica" pitchFamily="2" charset="0"/>
              </a:rPr>
              <a:t>i</a:t>
            </a:r>
            <a:r>
              <a:rPr lang="en-US" i="1" dirty="0">
                <a:effectLst/>
                <a:latin typeface="Helvetica" pitchFamily="2" charset="0"/>
              </a:rPr>
              <a:t> ≤ N, and incrementing </a:t>
            </a:r>
            <a:r>
              <a:rPr lang="en-US" i="1" dirty="0" err="1">
                <a:effectLst/>
                <a:latin typeface="Helvetica" pitchFamily="2" charset="0"/>
              </a:rPr>
              <a:t>i</a:t>
            </a:r>
            <a:r>
              <a:rPr lang="en-US" i="1" dirty="0">
                <a:effectLst/>
                <a:latin typeface="Helvetica" pitchFamily="2" charset="0"/>
              </a:rPr>
              <a:t>. The total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cost of all these is 1 to initialize, N+1 for all the tests, and N for all the increments, which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is 2N + 2. </a:t>
            </a:r>
          </a:p>
          <a:p>
            <a:r>
              <a:rPr lang="en-US" i="1" dirty="0">
                <a:effectLst/>
                <a:latin typeface="Helvetica" pitchFamily="2" charset="0"/>
              </a:rPr>
              <a:t>We ignore the costs of calling the function and returning, for a total of 6N + 4.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Thus, we say that this function is O(N).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40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FB07-D6DC-76B9-04F8-3D163815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 do not need a precise answer, we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9F1DD-D785-7497-2BD2-235FEE267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For instance, line 3 is obviously an O(1) statement (per execution), so it is silly to count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precisely whether it is two, three, or four units; it does not matter. </a:t>
            </a:r>
          </a:p>
          <a:p>
            <a:r>
              <a:rPr lang="en-US" i="1" dirty="0">
                <a:effectLst/>
                <a:latin typeface="Helvetica" pitchFamily="2" charset="0"/>
              </a:rPr>
              <a:t>Line 1 is obviously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insignificant compared with the for loop, so it is silly to waste time here. </a:t>
            </a:r>
            <a:endParaRPr lang="en-US" i="1" dirty="0">
              <a:latin typeface="Helvetica" pitchFamily="2" charset="0"/>
            </a:endParaRPr>
          </a:p>
          <a:p>
            <a:endParaRPr lang="en-US" i="1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This leads to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several general rules.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5429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9CF4-F682-0B52-1C77-5E89306B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BF2D-DE5F-6FCD-49AB-2F2AF88CC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An algorithm is a clearly specified set of simple instructions to be followed to solve a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problem. </a:t>
            </a:r>
          </a:p>
          <a:p>
            <a:pPr lvl="1"/>
            <a:r>
              <a:rPr lang="en-US" dirty="0"/>
              <a:t>An algorithm that takes days to solve a problem is useless</a:t>
            </a:r>
          </a:p>
          <a:p>
            <a:pPr lvl="1"/>
            <a:r>
              <a:rPr lang="en-US" dirty="0"/>
              <a:t>An algorithm that takes gigabytes of space to solve a problem is also useless</a:t>
            </a:r>
          </a:p>
        </p:txBody>
      </p:sp>
    </p:spTree>
    <p:extLst>
      <p:ext uri="{BB962C8B-B14F-4D97-AF65-F5344CB8AC3E}">
        <p14:creationId xmlns:p14="http://schemas.microsoft.com/office/powerpoint/2010/main" val="29807552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4552-DABD-CDAE-3860-4B4CECE6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 for computing run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5B42D-42FD-5EFF-B237-89DEB6316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Rule 1—FOR loops</a:t>
            </a:r>
            <a:endParaRPr lang="en-US" dirty="0">
              <a:effectLst/>
              <a:latin typeface="Helvetica" pitchFamily="2" charset="0"/>
            </a:endParaRPr>
          </a:p>
          <a:p>
            <a:pPr lvl="1"/>
            <a:r>
              <a:rPr lang="en-US" dirty="0"/>
              <a:t>Number of iterations</a:t>
            </a:r>
          </a:p>
          <a:p>
            <a:r>
              <a:rPr lang="en-US" i="1" dirty="0">
                <a:effectLst/>
                <a:latin typeface="Helvetica" pitchFamily="2" charset="0"/>
              </a:rPr>
              <a:t>Rule 2—Nested loops</a:t>
            </a:r>
            <a:endParaRPr lang="en-US" dirty="0">
              <a:effectLst/>
              <a:latin typeface="Helvetica" pitchFamily="2" charset="0"/>
            </a:endParaRPr>
          </a:p>
          <a:p>
            <a:pPr lvl="1"/>
            <a:r>
              <a:rPr lang="en-US" dirty="0" err="1"/>
              <a:t>MxN</a:t>
            </a:r>
            <a:r>
              <a:rPr lang="en-US" dirty="0"/>
              <a:t> (Normally 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05EE0-0FF5-2090-DB92-ED7B790F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16" y="3587386"/>
            <a:ext cx="4541883" cy="123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4769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C3E02-98E9-F396-CCB8-B222CA328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692331"/>
            <a:ext cx="10566400" cy="3886200"/>
          </a:xfrm>
        </p:spPr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Rule 3—Consecutive Statements</a:t>
            </a:r>
            <a:endParaRPr lang="en-US" dirty="0">
              <a:effectLst/>
              <a:latin typeface="Helvetica" pitchFamily="2" charset="0"/>
            </a:endParaRPr>
          </a:p>
          <a:p>
            <a:pPr lvl="1"/>
            <a:r>
              <a:rPr lang="en-US" dirty="0"/>
              <a:t>Just add the instructions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ended up with the max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84822-5112-D2CD-084B-01CD6FD52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13" y="1917698"/>
            <a:ext cx="5316333" cy="20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164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86C57-D095-0B7F-9DE7-73F66A751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66651"/>
            <a:ext cx="10566400" cy="3886200"/>
          </a:xfrm>
        </p:spPr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Rule 4—If/Else</a:t>
            </a:r>
            <a:endParaRPr lang="en-US" dirty="0">
              <a:effectLst/>
              <a:latin typeface="Helvetica" pitchFamily="2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>
              <a:effectLst/>
              <a:latin typeface="Helvetica" pitchFamily="2" charset="0"/>
            </a:endParaRPr>
          </a:p>
          <a:p>
            <a:endParaRPr lang="en-US" i="1" dirty="0"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the running time of an if/else statement is never more than the running time of the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test plus the larger of the running times of S1 and S2.</a:t>
            </a:r>
            <a:endParaRPr lang="en-US" dirty="0">
              <a:effectLst/>
              <a:latin typeface="Helvetica" pitchFamily="2" charset="0"/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85FE-F28A-60FB-D473-A5CA5FA7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9" y="1665694"/>
            <a:ext cx="3717109" cy="19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4195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F269-F327-9CD5-9A5F-7BAB824B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 – recursive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6F284-F306-F325-AAAC-2BFD487F5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simple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8E07D-BCB9-BC90-104D-9BD1DDC9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196" y="2540725"/>
            <a:ext cx="5676627" cy="26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9589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26D4-A1CD-E0C6-F3B6-D0FBB25B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recursive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C54A8-911C-2B50-5FBF-24E53692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recursion is bad. 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F2D9D-0284-18F5-0AEA-0EDA1EEA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01" y="2501537"/>
            <a:ext cx="7872004" cy="3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980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178C-C291-7D93-1D6E-6E1F5E8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is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8617-46DB-D978-807F-69AB099A4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2325188"/>
            <a:ext cx="10566400" cy="3886200"/>
          </a:xfrm>
        </p:spPr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T(N) is the time complexity of Fib(N) then</a:t>
            </a:r>
          </a:p>
          <a:p>
            <a:endParaRPr lang="en-US" i="1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T(N) = T(N − 1) + T(N − 2) + 2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5633978C-F636-642E-BB77-EEE316B65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85" y="2774708"/>
            <a:ext cx="4827859" cy="298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2B7B80-3196-AE02-EEBF-37F94E0F3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02" y="5940988"/>
            <a:ext cx="7772400" cy="8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0254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CCA3-368F-FB6D-3BD6-C47DA297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Terrible 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3B8CF-9F3F-2BB1-C0C4-7E732C35E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Fib(10) = 89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Time taken for n=10: 0.00s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Fib(50) = 20365011074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Time taken for n=20: 70.39s</a:t>
            </a:r>
          </a:p>
          <a:p>
            <a:endParaRPr lang="en-US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Fibonacci series has exponential time complexity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5397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C1D8-ACB5-E18F-9961-644BD92E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7C67-D912-2C05-73E3-C01362A19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Fibonacci</a:t>
            </a:r>
          </a:p>
        </p:txBody>
      </p:sp>
    </p:spTree>
    <p:extLst>
      <p:ext uri="{BB962C8B-B14F-4D97-AF65-F5344CB8AC3E}">
        <p14:creationId xmlns:p14="http://schemas.microsoft.com/office/powerpoint/2010/main" val="45820529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9186-FA1E-C79C-8AFB-E4322270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notation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FB349-BC4D-C472-2F56-AB50C382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Constant Multiplicative Factors are Omitted</a:t>
            </a:r>
          </a:p>
          <a:p>
            <a:endParaRPr lang="en-US" b="1" dirty="0">
              <a:latin typeface="Söhne"/>
            </a:endParaRPr>
          </a:p>
          <a:p>
            <a:endParaRPr lang="en-US" b="1" i="0" dirty="0">
              <a:effectLst/>
              <a:latin typeface="Söhne"/>
            </a:endParaRPr>
          </a:p>
          <a:p>
            <a:r>
              <a:rPr lang="en-US" b="1" i="0" dirty="0">
                <a:effectLst/>
                <a:latin typeface="Söhne"/>
              </a:rPr>
              <a:t>Dominant Terms Matter</a:t>
            </a:r>
            <a:endParaRPr lang="en-US" b="1" dirty="0">
              <a:latin typeface="Söhne"/>
            </a:endParaRPr>
          </a:p>
          <a:p>
            <a:endParaRPr lang="en-US" b="1" i="0" dirty="0">
              <a:effectLst/>
              <a:latin typeface="Söhne"/>
            </a:endParaRPr>
          </a:p>
          <a:p>
            <a:r>
              <a:rPr lang="en-US" b="1" i="0" dirty="0">
                <a:effectLst/>
                <a:latin typeface="Söhne"/>
              </a:rPr>
              <a:t>Addition of Terms</a:t>
            </a:r>
            <a:endParaRPr lang="en-US" b="1" dirty="0">
              <a:latin typeface="Söhne"/>
            </a:endParaRPr>
          </a:p>
          <a:p>
            <a:endParaRPr lang="en-US" b="1" i="0" dirty="0">
              <a:effectLst/>
              <a:latin typeface="Söhne"/>
            </a:endParaRPr>
          </a:p>
          <a:p>
            <a:r>
              <a:rPr lang="en-US" b="1" i="0" dirty="0">
                <a:effectLst/>
                <a:latin typeface="Söhne"/>
              </a:rPr>
              <a:t>Multiplicative Factors</a:t>
            </a:r>
            <a:endParaRPr lang="en-US" b="1" dirty="0">
              <a:latin typeface="Söhne"/>
            </a:endParaRPr>
          </a:p>
          <a:p>
            <a:endParaRPr lang="en-US" b="1" i="0" dirty="0">
              <a:effectLst/>
              <a:latin typeface="Söhne"/>
            </a:endParaRPr>
          </a:p>
          <a:p>
            <a:r>
              <a:rPr lang="en-US" b="1" i="0" dirty="0">
                <a:effectLst/>
                <a:latin typeface="Söhne"/>
              </a:rPr>
              <a:t>Drop Lower-Order Terms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2F91A-071F-C211-38F0-2560E880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64" y="1828800"/>
            <a:ext cx="3507376" cy="481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203871-1213-722F-1FFE-DD1342CF3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32"/>
          <a:stretch/>
        </p:blipFill>
        <p:spPr>
          <a:xfrm>
            <a:off x="5152208" y="3191691"/>
            <a:ext cx="5257800" cy="474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AF785-2518-CA6C-9B92-84ADFBE5D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664" y="4051375"/>
            <a:ext cx="7772400" cy="369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9A441-8F67-7256-C582-50BF3FDB7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632" y="4420955"/>
            <a:ext cx="15875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D0AD9-B5F7-0B0C-9319-05ED1F5A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265" y="4890855"/>
            <a:ext cx="37846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4FBD7-A97F-1EAF-81B0-437EFD8501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4121" y="5695950"/>
            <a:ext cx="4051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722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880B3-8789-9A2E-4129-202A53FE4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54B7-0F29-3582-A728-68116755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Let’s take Maximum Subsequence Sum Problem</a:t>
            </a:r>
            <a:br>
              <a:rPr lang="en-US" dirty="0"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84FBE-1D24-38A4-C49C-D82D95A85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Given (possibly negative) integers A1, A2, . . . , AN, find the maximum value of  </a:t>
            </a:r>
            <a:endParaRPr lang="en-US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i="1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i="1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i="1" dirty="0">
                <a:effectLst/>
                <a:latin typeface="Helvetica" pitchFamily="2" charset="0"/>
              </a:rPr>
              <a:t>Example:</a:t>
            </a:r>
            <a:endParaRPr lang="en-US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i="1" dirty="0">
                <a:effectLst/>
                <a:latin typeface="Helvetica" pitchFamily="2" charset="0"/>
              </a:rPr>
              <a:t>For input −2, 11, −4, 13, −5, −2, the answer is 20 (A2 through A4).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0EB52-2644-CCDF-C2F8-669A5331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476" y="2189922"/>
            <a:ext cx="915296" cy="4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310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CE9B-3CD0-7E37-0D96-7F6E7F73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analyze?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A5F8-04A9-DAD2-5481-D119AA1A1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it takes to complete the processing</a:t>
            </a:r>
          </a:p>
          <a:p>
            <a:r>
              <a:rPr lang="en-US" dirty="0"/>
              <a:t>Space it takes to complete the processing</a:t>
            </a:r>
          </a:p>
          <a:p>
            <a:endParaRPr lang="en-US" dirty="0"/>
          </a:p>
          <a:p>
            <a:r>
              <a:rPr lang="en-US" dirty="0"/>
              <a:t>What contributes to the time it takes?</a:t>
            </a:r>
          </a:p>
          <a:p>
            <a:pPr lvl="1"/>
            <a:r>
              <a:rPr lang="en-US" dirty="0"/>
              <a:t>Computer processing power</a:t>
            </a:r>
          </a:p>
          <a:p>
            <a:pPr lvl="1"/>
            <a:r>
              <a:rPr lang="en-US" dirty="0"/>
              <a:t>Computer memory</a:t>
            </a:r>
          </a:p>
          <a:p>
            <a:pPr lvl="1"/>
            <a:r>
              <a:rPr lang="en-US" dirty="0"/>
              <a:t>Data set size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ECAF060-E414-F4EA-E3A8-DB9EBB26CA11}"/>
              </a:ext>
            </a:extLst>
          </p:cNvPr>
          <p:cNvSpPr/>
          <p:nvPr/>
        </p:nvSpPr>
        <p:spPr bwMode="auto">
          <a:xfrm>
            <a:off x="4631635" y="3643969"/>
            <a:ext cx="487017" cy="47083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4" charset="0"/>
              <a:ea typeface="Osaka" pitchFamily="-6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090BC-3575-25CF-A19B-1F2945B5779C}"/>
              </a:ext>
            </a:extLst>
          </p:cNvPr>
          <p:cNvSpPr txBox="1"/>
          <p:nvPr/>
        </p:nvSpPr>
        <p:spPr>
          <a:xfrm>
            <a:off x="5280991" y="3619477"/>
            <a:ext cx="1630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Differ from computer to computer</a:t>
            </a:r>
          </a:p>
        </p:txBody>
      </p:sp>
    </p:spTree>
    <p:extLst>
      <p:ext uri="{BB962C8B-B14F-4D97-AF65-F5344CB8AC3E}">
        <p14:creationId xmlns:p14="http://schemas.microsoft.com/office/powerpoint/2010/main" val="113369480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F33E-4D70-BAB1-8682-B9159645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O(N</a:t>
            </a:r>
            <a:r>
              <a:rPr lang="en-US" baseline="30000" dirty="0"/>
              <a:t>3</a:t>
            </a:r>
            <a:r>
              <a:rPr lang="en-US" dirty="0"/>
              <a:t>) Version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F07655-5E0A-1541-BF44-BF92E8104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9" t="20896" r="12160" b="5826"/>
          <a:stretch/>
        </p:blipFill>
        <p:spPr>
          <a:xfrm>
            <a:off x="2155372" y="1447800"/>
            <a:ext cx="7236823" cy="5347891"/>
          </a:xfrm>
        </p:spPr>
      </p:pic>
    </p:spTree>
    <p:extLst>
      <p:ext uri="{BB962C8B-B14F-4D97-AF65-F5344CB8AC3E}">
        <p14:creationId xmlns:p14="http://schemas.microsoft.com/office/powerpoint/2010/main" val="394261870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A46A-1E68-F961-F98C-187E25D1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C8D5C-F5DC-3F68-CB97-C92E5913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Time taken for 1000 items: 0 seconds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Time taken for 3000 items: 9 seconds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980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D29C-BB6D-B24C-665A-76361B948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analyze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D6D1-EDE4-E85F-95E7-D8021BF1B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has three loops</a:t>
            </a:r>
          </a:p>
          <a:p>
            <a:r>
              <a:rPr lang="en-US" dirty="0"/>
              <a:t>Let’s work inside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5466-A16C-CD14-3ECE-A7DB2996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38" y="3155042"/>
            <a:ext cx="5036699" cy="933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745E5-3DF8-1C29-373A-E9D4E355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638" y="4889862"/>
            <a:ext cx="3213282" cy="1526753"/>
          </a:xfrm>
          <a:prstGeom prst="rect">
            <a:avLst/>
          </a:prstGeom>
        </p:spPr>
      </p:pic>
      <p:sp>
        <p:nvSpPr>
          <p:cNvPr id="7" name="Bent-Up Arrow 6">
            <a:extLst>
              <a:ext uri="{FF2B5EF4-FFF2-40B4-BE49-F238E27FC236}">
                <a16:creationId xmlns:a16="http://schemas.microsoft.com/office/drawing/2014/main" id="{B4A9A182-DA5B-567C-34DA-6EE26452E408}"/>
              </a:ext>
            </a:extLst>
          </p:cNvPr>
          <p:cNvSpPr/>
          <p:nvPr/>
        </p:nvSpPr>
        <p:spPr bwMode="auto">
          <a:xfrm>
            <a:off x="6096000" y="4278085"/>
            <a:ext cx="1606731" cy="1436915"/>
          </a:xfrm>
          <a:prstGeom prst="bentUpArrow">
            <a:avLst>
              <a:gd name="adj1" fmla="val 12273"/>
              <a:gd name="adj2" fmla="val 15455"/>
              <a:gd name="adj3" fmla="val 3409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4" charset="0"/>
              <a:ea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556942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A245D-930F-6575-5717-C1F11CEA6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358537"/>
            <a:ext cx="10566400" cy="3886200"/>
          </a:xfrm>
        </p:spPr>
        <p:txBody>
          <a:bodyPr/>
          <a:lstStyle/>
          <a:p>
            <a:r>
              <a:rPr lang="en-US" dirty="0"/>
              <a:t>Next outer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A1390-8D9A-39A7-4EEE-BB409D760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55" y="2709999"/>
            <a:ext cx="7116536" cy="19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1633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BF449-B17B-ED68-C91A-DEED030C4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319348"/>
            <a:ext cx="10566400" cy="3886200"/>
          </a:xfrm>
        </p:spPr>
        <p:txBody>
          <a:bodyPr/>
          <a:lstStyle/>
          <a:p>
            <a:r>
              <a:rPr lang="en-US" dirty="0"/>
              <a:t>Finally, the outer most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665-B94B-0163-D0FF-41929AB5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9" y="1864360"/>
            <a:ext cx="9314049" cy="410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4469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94EE-0880-A9B2-AF81-6C585CF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0712-F258-C454-733A-A6521BD01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understand the importance of the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115313488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625A-A0E6-162C-A239-F560A643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improve the Max Sum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35CD-E0EE-AF71-8B85-9348F7849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485900"/>
            <a:ext cx="10566400" cy="3886200"/>
          </a:xfrm>
        </p:spPr>
        <p:txBody>
          <a:bodyPr/>
          <a:lstStyle/>
          <a:p>
            <a:r>
              <a:rPr lang="en-US" dirty="0"/>
              <a:t>We can remove a loop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357D29-3A5B-0194-184E-409FA418F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8" t="23014" r="18906" b="7919"/>
          <a:stretch/>
        </p:blipFill>
        <p:spPr>
          <a:xfrm>
            <a:off x="1423851" y="2023587"/>
            <a:ext cx="6230983" cy="48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7763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EA91-290C-A3D5-9D9B-9F89D57D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Estimate the Big O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A700FE-6A9B-BE78-0915-E8B0ED473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1663336"/>
            <a:ext cx="5122506" cy="1328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F59A3A-949C-7176-A10D-F86D9D84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77" y="1663335"/>
            <a:ext cx="4677070" cy="1328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B1AA6-8740-4433-E6D4-8C2072D6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3568157"/>
            <a:ext cx="5114432" cy="1328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BA907-39B1-B580-9226-BB4D6DE11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477" y="3429000"/>
            <a:ext cx="4951912" cy="1266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77299-B3DF-F2C7-38A4-99DC10022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726" y="5091978"/>
            <a:ext cx="4908580" cy="1627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245C8-2DE4-2096-5445-B8D69A6F1E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88"/>
          <a:stretch/>
        </p:blipFill>
        <p:spPr>
          <a:xfrm>
            <a:off x="6996143" y="4896214"/>
            <a:ext cx="4908580" cy="17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118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9825-34A2-3917-0F5E-E4B5F72E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log N version of Sum of sub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04577-C1AA-B1B3-88AF-59C7AACC4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effectLst/>
                <a:latin typeface="Helvetica" pitchFamily="2" charset="0"/>
              </a:rPr>
              <a:t>The maximum subsequence sum for the first half is 6 (elements A1 through A3) and for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the second half is 8 (elements A6 through A7).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8D900-925B-A0FE-642F-84C8EB54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99" y="2627085"/>
            <a:ext cx="5243287" cy="16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3156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8157-9CBE-F0B0-C38C-6FA60680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log N version of Sum of sub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089F-7E8C-058E-A143-77D01A445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The maximum sum in the first half that includes the last element in the first half is 4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(elements A1 through A4), </a:t>
            </a:r>
          </a:p>
          <a:p>
            <a:r>
              <a:rPr lang="en-US" i="1" dirty="0">
                <a:effectLst/>
                <a:latin typeface="Helvetica" pitchFamily="2" charset="0"/>
              </a:rPr>
              <a:t>maximum sum in the second half that includes the first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element in the second half is 7 (elements A5 through A7). </a:t>
            </a:r>
          </a:p>
          <a:p>
            <a:r>
              <a:rPr lang="en-US" i="1" dirty="0">
                <a:effectLst/>
                <a:latin typeface="Helvetica" pitchFamily="2" charset="0"/>
              </a:rPr>
              <a:t>Thus, the maximum sum that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spans both halves and goes through the middle is 4 + 7 = 11 (elements A1 through A7).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We see, then, that among the three ways to form a large maximum subsequence, for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our example, the best way is to include elements from both halves. Thus, the answer is 11.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559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0BDF-23AB-6AC5-CECE-A56C584C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C088C-16F8-FD26-6B32-A661CF05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Efficiency and Performance Optimization</a:t>
            </a:r>
          </a:p>
          <a:p>
            <a:r>
              <a:rPr lang="en-US" b="1" i="0" dirty="0">
                <a:effectLst/>
                <a:latin typeface="Söhne"/>
              </a:rPr>
              <a:t>Algorithm Selection</a:t>
            </a:r>
          </a:p>
          <a:p>
            <a:r>
              <a:rPr lang="en-US" b="1" i="0" dirty="0">
                <a:effectLst/>
                <a:latin typeface="Söhne"/>
              </a:rPr>
              <a:t>Scalability</a:t>
            </a:r>
            <a:endParaRPr lang="en-US" b="1" dirty="0">
              <a:latin typeface="Söhne"/>
            </a:endParaRPr>
          </a:p>
          <a:p>
            <a:r>
              <a:rPr lang="en-US" b="1" i="0" dirty="0">
                <a:effectLst/>
                <a:latin typeface="Söhne"/>
              </a:rPr>
              <a:t>Resource Management</a:t>
            </a:r>
          </a:p>
          <a:p>
            <a:r>
              <a:rPr lang="en-US" b="1" i="0" dirty="0">
                <a:effectLst/>
                <a:latin typeface="Söhne"/>
              </a:rPr>
              <a:t>Benchmarking and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6944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125C-4C23-A523-3F39-90BA1289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762000"/>
            <a:ext cx="10566400" cy="685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641DAD-46CD-E689-6F48-888F33F01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4834" y="1870963"/>
            <a:ext cx="13610986" cy="313052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D4052BB-A79C-F3CF-B0A1-D4B61BC59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18" y="441522"/>
            <a:ext cx="2800927" cy="132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27270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itle 1">
            <a:extLst>
              <a:ext uri="{FF2B5EF4-FFF2-40B4-BE49-F238E27FC236}">
                <a16:creationId xmlns:a16="http://schemas.microsoft.com/office/drawing/2014/main" id="{D1A47FDA-4FC5-E81D-7AC0-DFEE801F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ED8D8A-B423-0045-BA47-5A15C4C2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7657" y="2764650"/>
            <a:ext cx="2939254" cy="380485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105" name="Text Placeholder 3">
            <a:extLst>
              <a:ext uri="{FF2B5EF4-FFF2-40B4-BE49-F238E27FC236}">
                <a16:creationId xmlns:a16="http://schemas.microsoft.com/office/drawing/2014/main" id="{313BEDB3-B9AB-D5C5-2F4C-5A3483027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003138"/>
            <a:ext cx="4011084" cy="4691063"/>
          </a:xfrm>
        </p:spPr>
        <p:txBody>
          <a:bodyPr/>
          <a:lstStyle/>
          <a:p>
            <a:r>
              <a:rPr lang="en-US" sz="2400" dirty="0"/>
              <a:t>Total time it takes = </a:t>
            </a:r>
            <a:r>
              <a:rPr lang="en-US" sz="2400" dirty="0" err="1"/>
              <a:t>Nk</a:t>
            </a:r>
            <a:endParaRPr lang="en-US" sz="2400" dirty="0"/>
          </a:p>
          <a:p>
            <a:r>
              <a:rPr lang="en-US" sz="2400" dirty="0"/>
              <a:t> But K = log N</a:t>
            </a:r>
          </a:p>
          <a:p>
            <a:r>
              <a:rPr lang="en-US" sz="2400" dirty="0"/>
              <a:t>Total time = N log 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6A10734-8FFD-832E-B054-C98E0484A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73" y="478650"/>
            <a:ext cx="482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82920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A9DB-D9B4-CBB5-9C83-A240AF4F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DD1A-111A-9578-D4F4-7083815B6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3355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7B54-766D-21CC-3C4D-5AA07578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version of the algorithm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D7815AB-6565-7C72-C8CB-A4082E747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45" y="1447800"/>
            <a:ext cx="8909957" cy="5057003"/>
          </a:xfrm>
        </p:spPr>
      </p:pic>
    </p:spTree>
    <p:extLst>
      <p:ext uri="{BB962C8B-B14F-4D97-AF65-F5344CB8AC3E}">
        <p14:creationId xmlns:p14="http://schemas.microsoft.com/office/powerpoint/2010/main" val="69146434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8320-628D-94B2-1432-F38FA068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BD386-87BF-328D-257A-9C4D00D71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algo has only one pass through the data set. It has a linear complexity.</a:t>
            </a:r>
          </a:p>
        </p:txBody>
      </p:sp>
    </p:spTree>
    <p:extLst>
      <p:ext uri="{BB962C8B-B14F-4D97-AF65-F5344CB8AC3E}">
        <p14:creationId xmlns:p14="http://schemas.microsoft.com/office/powerpoint/2010/main" val="397437637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C043-4DDD-3EEF-C69F-8993109A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Logarithms in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B0CA-B69C-DF86-51F0-2599D94A3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An algorithm is O(</a:t>
            </a:r>
            <a:r>
              <a:rPr lang="en-US" i="1" dirty="0" err="1">
                <a:effectLst/>
                <a:latin typeface="Helvetica" pitchFamily="2" charset="0"/>
              </a:rPr>
              <a:t>logN</a:t>
            </a:r>
            <a:r>
              <a:rPr lang="en-US" i="1" dirty="0">
                <a:effectLst/>
                <a:latin typeface="Helvetica" pitchFamily="2" charset="0"/>
              </a:rPr>
              <a:t>) if it takes constant (O(1))</a:t>
            </a:r>
            <a:r>
              <a:rPr lang="en-US" dirty="0">
                <a:latin typeface="Helvetica" pitchFamily="2" charset="0"/>
              </a:rPr>
              <a:t> t</a:t>
            </a:r>
            <a:r>
              <a:rPr lang="en-US" i="1" dirty="0">
                <a:effectLst/>
                <a:latin typeface="Helvetica" pitchFamily="2" charset="0"/>
              </a:rPr>
              <a:t>ime to cut the problem size by a fraction (which is usually 12). </a:t>
            </a:r>
          </a:p>
          <a:p>
            <a:endParaRPr lang="en-US" i="1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if constant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time is required to merely reduce the problem by a constant amount (such as to make the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problem smaller by 1), then the algorithm is O(N).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3515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7C4A-F1C2-AE58-1B9F-16B57C3E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become log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10D0F-86A4-1158-5B78-5D8B78F8C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read a set of data items of size N needs N reads. It is Omega (N)</a:t>
            </a:r>
          </a:p>
          <a:p>
            <a:r>
              <a:rPr lang="en-US" dirty="0"/>
              <a:t>We ignore the data read time and assume it pre-read the dataset</a:t>
            </a:r>
          </a:p>
          <a:p>
            <a:pPr lvl="1"/>
            <a:r>
              <a:rPr lang="en-US" dirty="0"/>
              <a:t>And compute ethe complexity only for the processing part of the algorithm</a:t>
            </a:r>
          </a:p>
        </p:txBody>
      </p:sp>
    </p:spTree>
    <p:extLst>
      <p:ext uri="{BB962C8B-B14F-4D97-AF65-F5344CB8AC3E}">
        <p14:creationId xmlns:p14="http://schemas.microsoft.com/office/powerpoint/2010/main" val="310683730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430E-B33B-4685-FAD0-D1ED6485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D1AED-EE77-9EFE-A65C-925C5B5F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Given an integer X and integers A0, A1, . . . , AN−1, which are presorted and already in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memory, find </a:t>
            </a:r>
            <a:r>
              <a:rPr lang="en-US" i="1" dirty="0" err="1">
                <a:effectLst/>
                <a:latin typeface="Helvetica" pitchFamily="2" charset="0"/>
              </a:rPr>
              <a:t>i</a:t>
            </a:r>
            <a:r>
              <a:rPr lang="en-US" i="1" dirty="0">
                <a:effectLst/>
                <a:latin typeface="Helvetica" pitchFamily="2" charset="0"/>
              </a:rPr>
              <a:t> such that Ai = X, or return </a:t>
            </a:r>
            <a:r>
              <a:rPr lang="en-US" i="1" dirty="0" err="1">
                <a:effectLst/>
                <a:latin typeface="Helvetica" pitchFamily="2" charset="0"/>
              </a:rPr>
              <a:t>i</a:t>
            </a:r>
            <a:r>
              <a:rPr lang="en-US" i="1" dirty="0">
                <a:effectLst/>
                <a:latin typeface="Helvetica" pitchFamily="2" charset="0"/>
              </a:rPr>
              <a:t> = −1 if X is not in the input.</a:t>
            </a:r>
          </a:p>
          <a:p>
            <a:endParaRPr lang="en-US" i="1" dirty="0"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The simplest algorithm is to search through the entire list every time we need to search</a:t>
            </a:r>
          </a:p>
          <a:p>
            <a:r>
              <a:rPr lang="en-US" i="1" dirty="0">
                <a:latin typeface="Helvetica" pitchFamily="2" charset="0"/>
              </a:rPr>
              <a:t>Can we improve the complexity?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2960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576B-E661-67F4-77FF-80E44D87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binary search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2606D-117B-F21D-7BC4-652B0D205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check the middle element. If it is the right element, we return it.</a:t>
            </a:r>
          </a:p>
          <a:p>
            <a:endParaRPr lang="en-US" dirty="0"/>
          </a:p>
          <a:p>
            <a:r>
              <a:rPr lang="en-US" i="1" dirty="0">
                <a:effectLst/>
                <a:latin typeface="Helvetica" pitchFamily="2" charset="0"/>
              </a:rPr>
              <a:t>If X is smaller than the middle element, we can apply</a:t>
            </a:r>
            <a:r>
              <a:rPr lang="en-US" dirty="0">
                <a:latin typeface="Helvetica" pitchFamily="2" charset="0"/>
              </a:rPr>
              <a:t> t</a:t>
            </a:r>
            <a:r>
              <a:rPr lang="en-US" i="1" dirty="0">
                <a:effectLst/>
                <a:latin typeface="Helvetica" pitchFamily="2" charset="0"/>
              </a:rPr>
              <a:t>he same strategy to the sorted subarray to the left of the middle element</a:t>
            </a:r>
          </a:p>
          <a:p>
            <a:endParaRPr lang="en-US" i="1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likewise, if X is</a:t>
            </a:r>
            <a:r>
              <a:rPr lang="en-US" dirty="0">
                <a:latin typeface="Helvetica" pitchFamily="2" charset="0"/>
              </a:rPr>
              <a:t> l</a:t>
            </a:r>
            <a:r>
              <a:rPr lang="en-US" i="1" dirty="0">
                <a:effectLst/>
                <a:latin typeface="Helvetica" pitchFamily="2" charset="0"/>
              </a:rPr>
              <a:t>arger than the middle element, we look to the right half.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7259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1D55-8B62-E291-2C91-7A8FB7A7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60B6D-13D6-6135-011B-3D937F5D5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inside the loop takes O(1) per iteration</a:t>
            </a:r>
          </a:p>
          <a:p>
            <a:r>
              <a:rPr lang="en-US" i="1" dirty="0">
                <a:effectLst/>
                <a:latin typeface="Helvetica" pitchFamily="2" charset="0"/>
              </a:rPr>
              <a:t>The loop starts with high -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low = N − 1 and finishes with high - low ≥ −1. 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high - low must be at least halved from its previous value; </a:t>
            </a:r>
          </a:p>
          <a:p>
            <a:r>
              <a:rPr lang="en-US" i="1" dirty="0">
                <a:effectLst/>
                <a:latin typeface="Helvetica" pitchFamily="2" charset="0"/>
              </a:rPr>
              <a:t>thus, the number of times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around the loop is at most  log(N − 1)  + 2. </a:t>
            </a:r>
          </a:p>
          <a:p>
            <a:endParaRPr lang="en-US" i="1" dirty="0"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Example:</a:t>
            </a:r>
          </a:p>
          <a:p>
            <a:r>
              <a:rPr lang="en-US" i="1" dirty="0">
                <a:effectLst/>
                <a:latin typeface="Helvetica" pitchFamily="2" charset="0"/>
              </a:rPr>
              <a:t>if high - low = 128, then</a:t>
            </a:r>
            <a:r>
              <a:rPr lang="en-US" dirty="0">
                <a:latin typeface="Helvetica" pitchFamily="2" charset="0"/>
              </a:rPr>
              <a:t> t</a:t>
            </a:r>
            <a:r>
              <a:rPr lang="en-US" i="1" dirty="0">
                <a:effectLst/>
                <a:latin typeface="Helvetica" pitchFamily="2" charset="0"/>
              </a:rPr>
              <a:t>he maximum values of high - low after each iteration are 64, 32, 16, 8, 4, 2, 1, 0, −1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Thus, the running time is O(</a:t>
            </a:r>
            <a:r>
              <a:rPr lang="en-US" i="1" dirty="0" err="1">
                <a:effectLst/>
                <a:latin typeface="Helvetica" pitchFamily="2" charset="0"/>
              </a:rPr>
              <a:t>logN</a:t>
            </a:r>
            <a:r>
              <a:rPr lang="en-US" i="1" dirty="0">
                <a:effectLst/>
                <a:latin typeface="Helvetica" pitchFamily="2" charset="0"/>
              </a:rPr>
              <a:t>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310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380B2-9AD7-3345-83B5-BC8F26AE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C160C-91BB-B054-0588-86F0A29FF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Big O notation is a mathematical notation used to describe the upper bound or worst-case behavior of an algorithm in terms of its time or space complexity.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provides an asymptotic upper limit on the growth rate of the algorithm's resource usage.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other words, for a given input size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greater than some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n</a:t>
            </a:r>
            <a:r>
              <a:rPr lang="en-US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 constant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 run-time of that algorithm will never be larger than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c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 ×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f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(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n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)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en-US" sz="2400" dirty="0"/>
              <a:t>Given functions 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f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(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) </a:t>
            </a:r>
            <a:r>
              <a:rPr lang="en-US" altLang="en-US" sz="2400" dirty="0"/>
              <a:t>and 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g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(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)</a:t>
            </a:r>
            <a:r>
              <a:rPr lang="en-US" altLang="en-US" sz="2400" dirty="0">
                <a:sym typeface="Symbol" pitchFamily="2" charset="2"/>
              </a:rPr>
              <a:t>, </a:t>
            </a:r>
            <a:r>
              <a:rPr lang="en-US" altLang="en-US" sz="2400" dirty="0"/>
              <a:t>we say that 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f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(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) </a:t>
            </a:r>
            <a:r>
              <a:rPr lang="en-US" altLang="en-US" sz="2400" dirty="0"/>
              <a:t>is 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O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(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g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(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))</a:t>
            </a:r>
            <a:r>
              <a:rPr lang="en-US" altLang="en-US" sz="2400" dirty="0">
                <a:sym typeface="Symbol" pitchFamily="2" charset="2"/>
              </a:rPr>
              <a:t> </a:t>
            </a:r>
            <a:r>
              <a:rPr lang="en-US" altLang="en-US" sz="2400" dirty="0"/>
              <a:t>if there are positive constants</a:t>
            </a:r>
            <a:br>
              <a:rPr lang="en-US" altLang="en-US" sz="2400" dirty="0"/>
            </a:b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c</a:t>
            </a:r>
            <a:r>
              <a:rPr lang="en-US" altLang="en-US" sz="2400" dirty="0"/>
              <a:t> and 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b="1" baseline="-25000" dirty="0">
                <a:latin typeface="Times New Roman" panose="02020603050405020304" pitchFamily="18" charset="0"/>
                <a:sym typeface="Symbol" pitchFamily="2" charset="2"/>
              </a:rPr>
              <a:t>0</a:t>
            </a:r>
            <a:r>
              <a:rPr lang="en-US" altLang="en-US" sz="2400" dirty="0"/>
              <a:t> such that</a:t>
            </a:r>
          </a:p>
          <a:p>
            <a:pPr>
              <a:buFont typeface="Wingdings" pitchFamily="2" charset="2"/>
              <a:buNone/>
            </a:pPr>
            <a:r>
              <a:rPr lang="en-US" altLang="en-US" sz="2800" b="1" i="1" dirty="0">
                <a:latin typeface="Times New Roman" panose="02020603050405020304" pitchFamily="18" charset="0"/>
                <a:sym typeface="Symbol" pitchFamily="2" charset="2"/>
              </a:rPr>
              <a:t>	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f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(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)</a:t>
            </a:r>
            <a:r>
              <a:rPr lang="en-US" altLang="en-US" sz="2400" dirty="0"/>
              <a:t> </a:t>
            </a:r>
            <a:r>
              <a:rPr lang="en-US" altLang="en-US" sz="2400" dirty="0">
                <a:latin typeface="Symbol" pitchFamily="2" charset="2"/>
                <a:sym typeface="Symbol" pitchFamily="2" charset="2"/>
              </a:rPr>
              <a:t></a:t>
            </a:r>
            <a:r>
              <a:rPr lang="en-US" altLang="en-US" sz="2400" dirty="0"/>
              <a:t> 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cg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(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)  </a:t>
            </a:r>
            <a:r>
              <a:rPr lang="en-US" altLang="en-US" sz="2400" dirty="0"/>
              <a:t>for 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 </a:t>
            </a:r>
            <a:r>
              <a:rPr lang="en-US" altLang="en-US" sz="2400" dirty="0">
                <a:latin typeface="Symbol" pitchFamily="2" charset="2"/>
                <a:sym typeface="Symbol" pitchFamily="2" charset="2"/>
              </a:rPr>
              <a:t></a:t>
            </a:r>
            <a:r>
              <a:rPr lang="en-US" altLang="en-US" sz="2400" dirty="0"/>
              <a:t> 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b="1" baseline="-25000" dirty="0">
                <a:latin typeface="Times New Roman" panose="02020603050405020304" pitchFamily="18" charset="0"/>
                <a:sym typeface="Symbol" pitchFamily="2" charset="2"/>
              </a:rPr>
              <a:t>0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3955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0519-FFDA-A411-F17F-CA6F5298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517A9-D352-23C2-2FDE-4ED231BEA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Helvetica" pitchFamily="2" charset="0"/>
              </a:rPr>
              <a:t>R</a:t>
            </a:r>
            <a:r>
              <a:rPr lang="en-US" i="1" dirty="0">
                <a:effectLst/>
                <a:latin typeface="Helvetica" pitchFamily="2" charset="0"/>
              </a:rPr>
              <a:t>aising an integer to a power (which is also an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integer).</a:t>
            </a:r>
          </a:p>
          <a:p>
            <a:pPr lvl="1"/>
            <a:r>
              <a:rPr lang="en-US" sz="2400" i="1" dirty="0">
                <a:latin typeface="Helvetica" pitchFamily="2" charset="0"/>
              </a:rPr>
              <a:t>X</a:t>
            </a:r>
            <a:r>
              <a:rPr lang="en-US" sz="2400" i="1" baseline="30000" dirty="0">
                <a:latin typeface="Helvetica" pitchFamily="2" charset="0"/>
              </a:rPr>
              <a:t>Y</a:t>
            </a:r>
            <a:endParaRPr lang="en-US" sz="2400" baseline="30000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The obvious algorithm to compute XN uses N−1 multiplications.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  <a:p>
            <a:r>
              <a:rPr lang="en-US" dirty="0"/>
              <a:t>Any other way of doing it that is much more efficient than this?</a:t>
            </a:r>
          </a:p>
        </p:txBody>
      </p:sp>
    </p:spTree>
    <p:extLst>
      <p:ext uri="{BB962C8B-B14F-4D97-AF65-F5344CB8AC3E}">
        <p14:creationId xmlns:p14="http://schemas.microsoft.com/office/powerpoint/2010/main" val="417093479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9C5C-A345-E458-0967-6A06E506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06DCD-E989-182B-9654-1524BF0F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if N is even, </a:t>
            </a:r>
          </a:p>
          <a:p>
            <a:pPr lvl="1"/>
            <a:r>
              <a:rPr lang="en-US" i="1" dirty="0">
                <a:effectLst/>
                <a:latin typeface="Helvetica" pitchFamily="2" charset="0"/>
              </a:rPr>
              <a:t>we have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X</a:t>
            </a:r>
            <a:r>
              <a:rPr lang="en-US" i="1" baseline="30000" dirty="0">
                <a:effectLst/>
                <a:latin typeface="Helvetica" pitchFamily="2" charset="0"/>
              </a:rPr>
              <a:t>N</a:t>
            </a:r>
            <a:r>
              <a:rPr lang="en-US" i="1" dirty="0">
                <a:effectLst/>
                <a:latin typeface="Helvetica" pitchFamily="2" charset="0"/>
              </a:rPr>
              <a:t> = X</a:t>
            </a:r>
            <a:r>
              <a:rPr lang="en-US" i="1" baseline="30000" dirty="0">
                <a:effectLst/>
                <a:latin typeface="Helvetica" pitchFamily="2" charset="0"/>
              </a:rPr>
              <a:t>N/2 </a:t>
            </a:r>
            <a:r>
              <a:rPr lang="en-US" i="1" baseline="30000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X</a:t>
            </a:r>
            <a:r>
              <a:rPr lang="en-US" i="1" baseline="30000" dirty="0">
                <a:effectLst/>
                <a:latin typeface="Helvetica" pitchFamily="2" charset="0"/>
              </a:rPr>
              <a:t>N/2</a:t>
            </a:r>
            <a:endParaRPr lang="en-US" i="1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if N is odd, </a:t>
            </a:r>
          </a:p>
          <a:p>
            <a:pPr lvl="1"/>
            <a:r>
              <a:rPr lang="en-US" i="1" dirty="0">
                <a:effectLst/>
                <a:latin typeface="Helvetica" pitchFamily="2" charset="0"/>
              </a:rPr>
              <a:t>X</a:t>
            </a:r>
            <a:r>
              <a:rPr lang="en-US" i="1" baseline="30000" dirty="0">
                <a:effectLst/>
                <a:latin typeface="Helvetica" pitchFamily="2" charset="0"/>
              </a:rPr>
              <a:t>N</a:t>
            </a:r>
            <a:r>
              <a:rPr lang="en-US" i="1" dirty="0">
                <a:effectLst/>
                <a:latin typeface="Helvetica" pitchFamily="2" charset="0"/>
              </a:rPr>
              <a:t> = X</a:t>
            </a:r>
            <a:r>
              <a:rPr lang="en-US" i="1" baseline="30000" dirty="0">
                <a:effectLst/>
                <a:latin typeface="Helvetica" pitchFamily="2" charset="0"/>
              </a:rPr>
              <a:t>(N−1)/2 </a:t>
            </a:r>
            <a:r>
              <a:rPr lang="en-US" i="1" dirty="0">
                <a:effectLst/>
                <a:latin typeface="Helvetica" pitchFamily="2" charset="0"/>
              </a:rPr>
              <a:t>X</a:t>
            </a:r>
            <a:r>
              <a:rPr lang="en-US" i="1" baseline="30000" dirty="0">
                <a:effectLst/>
                <a:latin typeface="Helvetica" pitchFamily="2" charset="0"/>
              </a:rPr>
              <a:t>(N−1)/2 </a:t>
            </a:r>
            <a:r>
              <a:rPr lang="en-US" i="1" dirty="0">
                <a:effectLst/>
                <a:latin typeface="Helvetica" pitchFamily="2" charset="0"/>
              </a:rPr>
              <a:t> X.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For instance, to compute X</a:t>
            </a:r>
            <a:r>
              <a:rPr lang="en-US" i="1" baseline="30000" dirty="0">
                <a:effectLst/>
                <a:latin typeface="Helvetica" pitchFamily="2" charset="0"/>
              </a:rPr>
              <a:t>62</a:t>
            </a:r>
            <a:r>
              <a:rPr lang="en-US" i="1" dirty="0">
                <a:effectLst/>
                <a:latin typeface="Helvetica" pitchFamily="2" charset="0"/>
              </a:rPr>
              <a:t>, the algorithm does the following calculations, which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involve only nine multiplications: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0B649-91D7-5ADA-0A5A-ADCE1CBE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97" y="4350407"/>
            <a:ext cx="9626293" cy="9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651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B689-86F7-7BC0-CD22-E883176D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recursive version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A6EBC-4D8F-0FD8-186D-014346EC6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828800"/>
            <a:ext cx="3328276" cy="3886200"/>
          </a:xfrm>
        </p:spPr>
        <p:txBody>
          <a:bodyPr/>
          <a:lstStyle/>
          <a:p>
            <a:r>
              <a:rPr lang="en-US" sz="2000" dirty="0"/>
              <a:t>T(N) = T(N-1) + c</a:t>
            </a:r>
          </a:p>
          <a:p>
            <a:r>
              <a:rPr lang="en-US" sz="2000" dirty="0"/>
              <a:t>T(N) = T(N-2) + 2c</a:t>
            </a:r>
          </a:p>
          <a:p>
            <a:r>
              <a:rPr lang="en-US" sz="2000" dirty="0"/>
              <a:t>T(N) = T(N-3) + 3c</a:t>
            </a:r>
          </a:p>
          <a:p>
            <a:r>
              <a:rPr lang="en-US" sz="2000" dirty="0"/>
              <a:t>T(N) = T(N-k) + kc</a:t>
            </a:r>
          </a:p>
          <a:p>
            <a:endParaRPr lang="en-US" sz="2000" dirty="0"/>
          </a:p>
          <a:p>
            <a:r>
              <a:rPr lang="en-US" sz="2000" dirty="0"/>
              <a:t>Let</a:t>
            </a:r>
          </a:p>
          <a:p>
            <a:r>
              <a:rPr lang="en-US" sz="2000" dirty="0"/>
              <a:t>N – k = 0</a:t>
            </a:r>
          </a:p>
          <a:p>
            <a:r>
              <a:rPr lang="en-US" sz="2000" dirty="0"/>
              <a:t>k = N</a:t>
            </a:r>
          </a:p>
          <a:p>
            <a:r>
              <a:rPr lang="en-US" sz="2000" dirty="0"/>
              <a:t>Hence</a:t>
            </a:r>
          </a:p>
          <a:p>
            <a:r>
              <a:rPr lang="en-US" sz="2000" dirty="0"/>
              <a:t>T(N) = T(0) + Nc</a:t>
            </a:r>
          </a:p>
          <a:p>
            <a:r>
              <a:rPr lang="en-US" sz="2000" dirty="0"/>
              <a:t>        = 1 + Nc</a:t>
            </a:r>
          </a:p>
          <a:p>
            <a:r>
              <a:rPr lang="en-US" sz="2000" dirty="0"/>
              <a:t>Hence O(N)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A39F79-C9E3-D45E-84E2-E31571C2648B}"/>
              </a:ext>
            </a:extLst>
          </p:cNvPr>
          <p:cNvSpPr txBox="1">
            <a:spLocks/>
          </p:cNvSpPr>
          <p:nvPr/>
        </p:nvSpPr>
        <p:spPr bwMode="auto">
          <a:xfrm>
            <a:off x="6935076" y="1902372"/>
            <a:ext cx="506773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Osak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Osak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Osak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Osak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Osak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itchFamily="-64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itchFamily="-64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itchFamily="-64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itchFamily="-64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kern="0" dirty="0"/>
              <a:t>Double pow(</a:t>
            </a:r>
            <a:r>
              <a:rPr lang="en-US" kern="0" dirty="0" err="1"/>
              <a:t>x,n</a:t>
            </a:r>
            <a:r>
              <a:rPr lang="en-US" kern="0" dirty="0"/>
              <a:t>) {</a:t>
            </a:r>
          </a:p>
          <a:p>
            <a:pPr marL="0" indent="0">
              <a:buNone/>
            </a:pPr>
            <a:endParaRPr lang="en-US" kern="0" dirty="0"/>
          </a:p>
          <a:p>
            <a:pPr marL="457200" lvl="1" indent="0">
              <a:buNone/>
            </a:pPr>
            <a:r>
              <a:rPr lang="en-US" kern="0" dirty="0"/>
              <a:t>If (n == 0)</a:t>
            </a:r>
          </a:p>
          <a:p>
            <a:pPr marL="457200" lvl="1" indent="0">
              <a:buNone/>
            </a:pPr>
            <a:r>
              <a:rPr lang="en-US" kern="0" dirty="0"/>
              <a:t>   return 1;</a:t>
            </a:r>
          </a:p>
          <a:p>
            <a:pPr marL="457200" lvl="1" indent="0">
              <a:buNone/>
            </a:pPr>
            <a:r>
              <a:rPr lang="en-US" kern="0" dirty="0"/>
              <a:t>Else</a:t>
            </a:r>
          </a:p>
          <a:p>
            <a:pPr marL="457200" lvl="1" indent="0">
              <a:buNone/>
            </a:pPr>
            <a:r>
              <a:rPr lang="en-US" kern="0" dirty="0"/>
              <a:t>   return pow(x, n-1) * x;</a:t>
            </a:r>
          </a:p>
          <a:p>
            <a:pPr marL="0" indent="0">
              <a:buNone/>
            </a:pPr>
            <a:r>
              <a:rPr lang="en-US" kern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879834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DFC76-E072-C5B4-C274-EE2EB7E9B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92D1-2FBF-BC8D-1844-E6AFC24CD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recursive version 2 – Class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C57D-37FC-A911-A1F6-E3E8B6B9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99" y="1828800"/>
            <a:ext cx="4912751" cy="3886200"/>
          </a:xfrm>
        </p:spPr>
        <p:txBody>
          <a:bodyPr/>
          <a:lstStyle/>
          <a:p>
            <a:r>
              <a:rPr lang="en-US" sz="2000" dirty="0"/>
              <a:t>T(N) = T(N/2) + c1 //Even</a:t>
            </a:r>
          </a:p>
          <a:p>
            <a:r>
              <a:rPr lang="en-US" sz="2000" dirty="0"/>
              <a:t>T(N) = T(N-1) + c2. //odd</a:t>
            </a:r>
          </a:p>
          <a:p>
            <a:r>
              <a:rPr lang="en-US" sz="2000" dirty="0"/>
              <a:t>T(0) = 1</a:t>
            </a:r>
          </a:p>
          <a:p>
            <a:endParaRPr lang="en-US" dirty="0"/>
          </a:p>
          <a:p>
            <a:r>
              <a:rPr lang="en-US" sz="2000" dirty="0"/>
              <a:t>Hint: for odd case,</a:t>
            </a:r>
          </a:p>
          <a:p>
            <a:r>
              <a:rPr lang="en-US" sz="2000" dirty="0"/>
              <a:t>After one multiplication, it becomes even.</a:t>
            </a:r>
          </a:p>
          <a:p>
            <a:r>
              <a:rPr lang="en-US" sz="2000" dirty="0"/>
              <a:t>So </a:t>
            </a:r>
          </a:p>
          <a:p>
            <a:r>
              <a:rPr lang="en-US" sz="2000" dirty="0"/>
              <a:t>T(N) = T((N-1)/2) + c3</a:t>
            </a:r>
          </a:p>
          <a:p>
            <a:r>
              <a:rPr lang="en-US" sz="2000" dirty="0"/>
              <a:t>T(N) = T(N/2) + c3</a:t>
            </a:r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A149451-1CF5-A19C-9051-2BD446E8A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948" y="1828800"/>
            <a:ext cx="6121016" cy="342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7262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1C7A-DD62-B9D2-F2AE-9C647471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35E04-F213-BACA-4872-2975AB03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An algorithm takes 0.5 </a:t>
            </a:r>
            <a:r>
              <a:rPr lang="en-US" i="1" dirty="0" err="1">
                <a:effectLst/>
                <a:latin typeface="Helvetica" pitchFamily="2" charset="0"/>
              </a:rPr>
              <a:t>ms</a:t>
            </a:r>
            <a:r>
              <a:rPr lang="en-US" i="1" dirty="0">
                <a:effectLst/>
                <a:latin typeface="Helvetica" pitchFamily="2" charset="0"/>
              </a:rPr>
              <a:t> for input size 100. How long will it take for input size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500 if the running time is the following (assume low-order terms are negligible)?</a:t>
            </a:r>
            <a:endParaRPr lang="en-US" dirty="0">
              <a:effectLst/>
              <a:latin typeface="Helvetica" pitchFamily="2" charset="0"/>
            </a:endParaRPr>
          </a:p>
          <a:p>
            <a:pPr marL="400050" lvl="1" indent="0">
              <a:buNone/>
            </a:pPr>
            <a:r>
              <a:rPr lang="en-US" i="1" dirty="0">
                <a:effectLst/>
                <a:latin typeface="Helvetica" pitchFamily="2" charset="0"/>
              </a:rPr>
              <a:t>a. linear</a:t>
            </a:r>
            <a:endParaRPr lang="en-US" dirty="0">
              <a:effectLst/>
              <a:latin typeface="Helvetica" pitchFamily="2" charset="0"/>
            </a:endParaRPr>
          </a:p>
          <a:p>
            <a:pPr marL="400050" lvl="1" indent="0">
              <a:buNone/>
            </a:pPr>
            <a:r>
              <a:rPr lang="en-US" i="1" dirty="0">
                <a:effectLst/>
                <a:latin typeface="Helvetica" pitchFamily="2" charset="0"/>
              </a:rPr>
              <a:t>b. O(N </a:t>
            </a:r>
            <a:r>
              <a:rPr lang="en-US" i="1" dirty="0" err="1">
                <a:effectLst/>
                <a:latin typeface="Helvetica" pitchFamily="2" charset="0"/>
              </a:rPr>
              <a:t>logN</a:t>
            </a:r>
            <a:r>
              <a:rPr lang="en-US" i="1" dirty="0">
                <a:effectLst/>
                <a:latin typeface="Helvetica" pitchFamily="2" charset="0"/>
              </a:rPr>
              <a:t>)</a:t>
            </a:r>
            <a:endParaRPr lang="en-US" dirty="0">
              <a:effectLst/>
              <a:latin typeface="Helvetica" pitchFamily="2" charset="0"/>
            </a:endParaRPr>
          </a:p>
          <a:p>
            <a:pPr marL="400050" lvl="1" indent="0">
              <a:buNone/>
            </a:pPr>
            <a:r>
              <a:rPr lang="en-US" i="1" dirty="0">
                <a:effectLst/>
                <a:latin typeface="Helvetica" pitchFamily="2" charset="0"/>
              </a:rPr>
              <a:t>c. quadratic</a:t>
            </a:r>
            <a:endParaRPr lang="en-US" dirty="0">
              <a:effectLst/>
              <a:latin typeface="Helvetica" pitchFamily="2" charset="0"/>
            </a:endParaRPr>
          </a:p>
          <a:p>
            <a:pPr marL="400050" lvl="1" indent="0">
              <a:buNone/>
            </a:pPr>
            <a:r>
              <a:rPr lang="en-US" i="1" dirty="0">
                <a:effectLst/>
                <a:latin typeface="Helvetica" pitchFamily="2" charset="0"/>
              </a:rPr>
              <a:t>d. Cubic</a:t>
            </a:r>
          </a:p>
          <a:p>
            <a:endParaRPr lang="en-US" sz="2000" i="1" dirty="0">
              <a:effectLst/>
              <a:latin typeface="Helvetica" pitchFamily="2" charset="0"/>
            </a:endParaRPr>
          </a:p>
          <a:p>
            <a:r>
              <a:rPr lang="en-US" sz="2000" i="1" dirty="0">
                <a:effectLst/>
                <a:latin typeface="Helvetica" pitchFamily="2" charset="0"/>
              </a:rPr>
              <a:t>The input is an N by N matrix of numbers that is already in memory. Each individual</a:t>
            </a:r>
            <a:r>
              <a:rPr lang="en-US" sz="2000" dirty="0">
                <a:latin typeface="Helvetica" pitchFamily="2" charset="0"/>
              </a:rPr>
              <a:t> </a:t>
            </a:r>
            <a:r>
              <a:rPr lang="en-US" sz="2000" i="1" dirty="0">
                <a:effectLst/>
                <a:latin typeface="Helvetica" pitchFamily="2" charset="0"/>
              </a:rPr>
              <a:t>row is increasing from left to right. Each individual column is increasing from</a:t>
            </a:r>
            <a:r>
              <a:rPr lang="en-US" sz="2000" dirty="0">
                <a:latin typeface="Helvetica" pitchFamily="2" charset="0"/>
              </a:rPr>
              <a:t> </a:t>
            </a:r>
            <a:r>
              <a:rPr lang="en-US" sz="2000" i="1" dirty="0">
                <a:effectLst/>
                <a:latin typeface="Helvetica" pitchFamily="2" charset="0"/>
              </a:rPr>
              <a:t>top to bottom. Give an O(N) worst-case algorithm that decides if a number X is in</a:t>
            </a:r>
            <a:r>
              <a:rPr lang="en-US" sz="2000" dirty="0">
                <a:latin typeface="Helvetica" pitchFamily="2" charset="0"/>
              </a:rPr>
              <a:t> t</a:t>
            </a:r>
            <a:r>
              <a:rPr lang="en-US" sz="2000" i="1" dirty="0">
                <a:effectLst/>
                <a:latin typeface="Helvetica" pitchFamily="2" charset="0"/>
              </a:rPr>
              <a:t>he matrix.</a:t>
            </a:r>
            <a:endParaRPr lang="en-US" sz="200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258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DAA1-985E-089C-6D07-A9698201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2E16-64B8-4857-9279-E751FC8B3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Example: 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2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b="1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400" dirty="0">
                <a:latin typeface="Symbol" pitchFamily="2" charset="2"/>
                <a:sym typeface="Symbol" pitchFamily="2" charset="2"/>
              </a:rPr>
              <a:t>+</a:t>
            </a:r>
            <a:r>
              <a:rPr lang="en-US" altLang="en-US" sz="2400" b="1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10</a:t>
            </a:r>
            <a:r>
              <a:rPr lang="en-US" altLang="en-US" sz="2400" dirty="0">
                <a:sym typeface="Symbol" pitchFamily="2" charset="2"/>
              </a:rPr>
              <a:t> is 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O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(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)</a:t>
            </a:r>
          </a:p>
          <a:p>
            <a:pPr lvl="1"/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2</a:t>
            </a:r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000" b="1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+</a:t>
            </a:r>
            <a:r>
              <a:rPr lang="en-US" altLang="en-US" sz="2000" b="1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10</a:t>
            </a:r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</a:t>
            </a:r>
            <a:r>
              <a:rPr lang="en-US" altLang="en-US" sz="2000" dirty="0"/>
              <a:t> </a:t>
            </a:r>
            <a:r>
              <a:rPr lang="en-US" altLang="en-US" sz="2000" b="1" i="1" dirty="0" err="1">
                <a:latin typeface="Times New Roman" panose="02020603050405020304" pitchFamily="18" charset="0"/>
                <a:sym typeface="Symbol" pitchFamily="2" charset="2"/>
              </a:rPr>
              <a:t>cn</a:t>
            </a:r>
            <a:endParaRPr lang="en-US" altLang="en-US" sz="2000" b="1" i="1" dirty="0">
              <a:latin typeface="Times New Roman" panose="02020603050405020304" pitchFamily="18" charset="0"/>
              <a:sym typeface="Symbol" pitchFamily="2" charset="2"/>
            </a:endParaRPr>
          </a:p>
          <a:p>
            <a:pPr lvl="1"/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(</a:t>
            </a:r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c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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 2) </a:t>
            </a:r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n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 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10</a:t>
            </a:r>
          </a:p>
          <a:p>
            <a:pPr lvl="1"/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n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 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10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/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(</a:t>
            </a:r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c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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 2)</a:t>
            </a:r>
          </a:p>
          <a:p>
            <a:pPr lvl="1"/>
            <a:r>
              <a:rPr lang="en-US" altLang="en-US" sz="2000" dirty="0"/>
              <a:t>Pick </a:t>
            </a:r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c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= 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3 </a:t>
            </a:r>
            <a:r>
              <a:rPr lang="en-US" altLang="en-US" sz="2000" dirty="0"/>
              <a:t>and </a:t>
            </a:r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000" b="1" baseline="-25000" dirty="0">
                <a:latin typeface="Times New Roman" panose="02020603050405020304" pitchFamily="18" charset="0"/>
                <a:sym typeface="Symbol" pitchFamily="2" charset="2"/>
              </a:rPr>
              <a:t>0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= 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10</a:t>
            </a:r>
          </a:p>
          <a:p>
            <a:pPr lvl="1"/>
            <a:endParaRPr lang="en-US" altLang="en-US" sz="2000" dirty="0">
              <a:latin typeface="Times New Roman" panose="02020603050405020304" pitchFamily="18" charset="0"/>
              <a:sym typeface="Symbol" pitchFamily="2" charset="2"/>
            </a:endParaRPr>
          </a:p>
          <a:p>
            <a:r>
              <a:rPr lang="en-US" altLang="en-US" sz="2400" dirty="0"/>
              <a:t>Example: the function 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baseline="30000" dirty="0">
                <a:latin typeface="Times New Roman" panose="02020603050405020304" pitchFamily="18" charset="0"/>
                <a:sym typeface="Symbol" pitchFamily="2" charset="2"/>
              </a:rPr>
              <a:t>2</a:t>
            </a:r>
            <a:r>
              <a:rPr lang="en-US" altLang="en-US" sz="2400" b="1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400" dirty="0">
                <a:sym typeface="Symbol" pitchFamily="2" charset="2"/>
              </a:rPr>
              <a:t>is not 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O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(</a:t>
            </a:r>
            <a:r>
              <a:rPr lang="en-US" altLang="en-US" sz="24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sym typeface="Symbol" pitchFamily="2" charset="2"/>
              </a:rPr>
              <a:t>)</a:t>
            </a:r>
          </a:p>
          <a:p>
            <a:pPr lvl="1"/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en-US" altLang="en-US" sz="2000" baseline="30000" dirty="0">
                <a:latin typeface="Times New Roman" panose="02020603050405020304" pitchFamily="18" charset="0"/>
                <a:sym typeface="Symbol" pitchFamily="2" charset="2"/>
              </a:rPr>
              <a:t>2</a:t>
            </a:r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</a:t>
            </a:r>
            <a:r>
              <a:rPr lang="en-US" altLang="en-US" sz="2000" dirty="0"/>
              <a:t> </a:t>
            </a:r>
            <a:r>
              <a:rPr lang="en-US" altLang="en-US" sz="2000" b="1" i="1" dirty="0" err="1">
                <a:latin typeface="Times New Roman" panose="02020603050405020304" pitchFamily="18" charset="0"/>
                <a:sym typeface="Symbol" pitchFamily="2" charset="2"/>
              </a:rPr>
              <a:t>cn</a:t>
            </a:r>
            <a:endParaRPr lang="en-US" altLang="en-US" sz="2000" b="1" i="1" dirty="0">
              <a:latin typeface="Times New Roman" panose="02020603050405020304" pitchFamily="18" charset="0"/>
              <a:sym typeface="Symbol" pitchFamily="2" charset="2"/>
            </a:endParaRPr>
          </a:p>
          <a:p>
            <a:pPr lvl="1"/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n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</a:t>
            </a:r>
            <a:r>
              <a:rPr lang="en-US" altLang="en-US" sz="2000" dirty="0"/>
              <a:t> </a:t>
            </a:r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c</a:t>
            </a:r>
            <a:endParaRPr lang="en-US" altLang="en-US" sz="2000" dirty="0">
              <a:latin typeface="Times New Roman" panose="02020603050405020304" pitchFamily="18" charset="0"/>
              <a:sym typeface="Symbol" pitchFamily="2" charset="2"/>
            </a:endParaRPr>
          </a:p>
          <a:p>
            <a:pPr lvl="1"/>
            <a:r>
              <a:rPr lang="en-US" altLang="en-US" sz="2000" dirty="0"/>
              <a:t>The above inequality cannot be satisfied since </a:t>
            </a:r>
            <a:r>
              <a:rPr lang="en-US" altLang="en-US" sz="2000" b="1" i="1" dirty="0">
                <a:latin typeface="Times New Roman" panose="02020603050405020304" pitchFamily="18" charset="0"/>
                <a:sym typeface="Symbol" pitchFamily="2" charset="2"/>
              </a:rPr>
              <a:t>c</a:t>
            </a:r>
            <a:r>
              <a:rPr lang="en-US" altLang="en-US" sz="2000" dirty="0"/>
              <a:t> must be a constant </a:t>
            </a:r>
          </a:p>
          <a:p>
            <a:endParaRPr lang="en-US" alt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149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47CE-AB6F-4C1F-9D3D-28180DEC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B8684-417F-4A4B-2CBD-C58A8651C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/>
              </a:buClr>
              <a:buSzPct val="75000"/>
            </a:pPr>
            <a:r>
              <a:rPr lang="en-US" altLang="en-US" sz="3000" dirty="0">
                <a:latin typeface="Tahoma" panose="020B0604030504040204" pitchFamily="34" charset="0"/>
              </a:rPr>
              <a:t>7n-2 is O(n)</a:t>
            </a:r>
          </a:p>
          <a:p>
            <a:pPr marL="0" indent="0">
              <a:buClr>
                <a:schemeClr val="accent2"/>
              </a:buClr>
              <a:buSzPct val="75000"/>
              <a:buNone/>
            </a:pPr>
            <a:r>
              <a:rPr lang="en-US" altLang="en-US" sz="3000" dirty="0">
                <a:latin typeface="Tahoma" panose="020B0604030504040204" pitchFamily="34" charset="0"/>
              </a:rPr>
              <a:t>	need c &gt; 0 and n</a:t>
            </a:r>
            <a:r>
              <a:rPr lang="en-US" altLang="en-US" sz="3000" baseline="-25000" dirty="0">
                <a:latin typeface="Tahoma" panose="020B0604030504040204" pitchFamily="34" charset="0"/>
              </a:rPr>
              <a:t>0</a:t>
            </a:r>
            <a:r>
              <a:rPr lang="en-US" altLang="en-US" sz="3000" dirty="0">
                <a:latin typeface="Tahoma" panose="020B0604030504040204" pitchFamily="34" charset="0"/>
              </a:rPr>
              <a:t> </a:t>
            </a:r>
            <a:r>
              <a:rPr lang="en-US" altLang="en-US" sz="3000" dirty="0">
                <a:latin typeface="Tahoma" panose="020B0604030504040204" pitchFamily="34" charset="0"/>
                <a:sym typeface="Symbol" pitchFamily="2" charset="2"/>
              </a:rPr>
              <a:t> 1 such that</a:t>
            </a:r>
            <a:r>
              <a:rPr lang="en-US" altLang="en-US" sz="3000" dirty="0">
                <a:latin typeface="Tahoma" panose="020B0604030504040204" pitchFamily="34" charset="0"/>
              </a:rPr>
              <a:t> 7n-2 </a:t>
            </a:r>
            <a:r>
              <a:rPr lang="en-US" altLang="en-US" sz="3000" dirty="0">
                <a:latin typeface="Tahoma" panose="020B0604030504040204" pitchFamily="34" charset="0"/>
                <a:sym typeface="Symbol" pitchFamily="2" charset="2"/>
              </a:rPr>
              <a:t> </a:t>
            </a:r>
            <a:r>
              <a:rPr lang="en-US" altLang="en-US" sz="3000" dirty="0" err="1">
                <a:latin typeface="Tahoma" panose="020B0604030504040204" pitchFamily="34" charset="0"/>
                <a:sym typeface="Symbol" pitchFamily="2" charset="2"/>
              </a:rPr>
              <a:t>c</a:t>
            </a:r>
            <a:r>
              <a:rPr lang="en-US" altLang="en-US" sz="3000" dirty="0" err="1">
                <a:latin typeface="Tahoma" panose="020B0604030504040204" pitchFamily="34" charset="0"/>
                <a:cs typeface="Arial" panose="020B0604020202020204" pitchFamily="34" charset="0"/>
                <a:sym typeface="Symbol" pitchFamily="2" charset="2"/>
              </a:rPr>
              <a:t>•n</a:t>
            </a:r>
            <a:r>
              <a:rPr lang="en-US" altLang="en-US" sz="3000" dirty="0">
                <a:latin typeface="Tahoma" panose="020B0604030504040204" pitchFamily="34" charset="0"/>
                <a:cs typeface="Arial" panose="020B0604020202020204" pitchFamily="34" charset="0"/>
                <a:sym typeface="Symbol" pitchFamily="2" charset="2"/>
              </a:rPr>
              <a:t> for n </a:t>
            </a:r>
            <a:r>
              <a:rPr lang="en-US" altLang="en-US" sz="3000" dirty="0">
                <a:latin typeface="Tahoma" panose="020B0604030504040204" pitchFamily="34" charset="0"/>
                <a:sym typeface="Symbol" pitchFamily="2" charset="2"/>
              </a:rPr>
              <a:t> n</a:t>
            </a:r>
            <a:r>
              <a:rPr lang="en-US" altLang="en-US" sz="3000" baseline="-25000" dirty="0">
                <a:latin typeface="Tahoma" panose="020B0604030504040204" pitchFamily="34" charset="0"/>
                <a:sym typeface="Symbol" pitchFamily="2" charset="2"/>
              </a:rPr>
              <a:t>0</a:t>
            </a:r>
            <a:endParaRPr lang="en-US" altLang="en-US" sz="3000" dirty="0">
              <a:latin typeface="Tahoma" panose="020B0604030504040204" pitchFamily="34" charset="0"/>
              <a:sym typeface="Symbol" pitchFamily="2" charset="2"/>
            </a:endParaRPr>
          </a:p>
          <a:p>
            <a:pPr marL="0" indent="0">
              <a:buClr>
                <a:schemeClr val="accent2"/>
              </a:buClr>
              <a:buSzPct val="75000"/>
              <a:buNone/>
            </a:pPr>
            <a:r>
              <a:rPr lang="en-US" altLang="en-US" sz="3000" dirty="0">
                <a:latin typeface="Tahoma" panose="020B0604030504040204" pitchFamily="34" charset="0"/>
                <a:sym typeface="Symbol" pitchFamily="2" charset="2"/>
              </a:rPr>
              <a:t>	this is true for c = 7 and </a:t>
            </a:r>
            <a:r>
              <a:rPr lang="en-US" altLang="en-US" sz="3000" dirty="0">
                <a:latin typeface="Tahoma" panose="020B0604030504040204" pitchFamily="34" charset="0"/>
              </a:rPr>
              <a:t>n</a:t>
            </a:r>
            <a:r>
              <a:rPr lang="en-US" altLang="en-US" sz="3000" baseline="-25000" dirty="0">
                <a:latin typeface="Tahoma" panose="020B0604030504040204" pitchFamily="34" charset="0"/>
              </a:rPr>
              <a:t>0</a:t>
            </a:r>
            <a:r>
              <a:rPr lang="en-US" altLang="en-US" sz="3000" dirty="0">
                <a:latin typeface="Tahoma" panose="020B0604030504040204" pitchFamily="34" charset="0"/>
                <a:sym typeface="Symbol" pitchFamily="2" charset="2"/>
              </a:rPr>
              <a:t> = 1</a:t>
            </a:r>
          </a:p>
          <a:p>
            <a:pPr marL="0" indent="0">
              <a:buClr>
                <a:schemeClr val="accent2"/>
              </a:buClr>
              <a:buSzPct val="75000"/>
              <a:buNone/>
            </a:pPr>
            <a:endParaRPr lang="en-US" altLang="en-US" sz="3000" baseline="-25000" dirty="0">
              <a:latin typeface="Tahoma" panose="020B0604030504040204" pitchFamily="34" charset="0"/>
            </a:endParaRPr>
          </a:p>
          <a:p>
            <a:pPr>
              <a:buClr>
                <a:schemeClr val="accent2"/>
              </a:buClr>
              <a:buSzPct val="75000"/>
            </a:pPr>
            <a:r>
              <a:rPr lang="en-US" altLang="en-US" sz="3000" dirty="0">
                <a:latin typeface="Tahoma" panose="020B0604030504040204" pitchFamily="34" charset="0"/>
              </a:rPr>
              <a:t>3 log n + 5 is O(log n)</a:t>
            </a:r>
          </a:p>
          <a:p>
            <a:pPr>
              <a:buClr>
                <a:schemeClr val="accent2"/>
              </a:buClr>
              <a:buSzPct val="75000"/>
              <a:buNone/>
            </a:pPr>
            <a:r>
              <a:rPr lang="en-US" altLang="en-US" sz="3000" dirty="0">
                <a:latin typeface="Tahoma" panose="020B0604030504040204" pitchFamily="34" charset="0"/>
              </a:rPr>
              <a:t>	need c &gt; 0 and n</a:t>
            </a:r>
            <a:r>
              <a:rPr lang="en-US" altLang="en-US" sz="3000" baseline="-25000" dirty="0">
                <a:latin typeface="Tahoma" panose="020B0604030504040204" pitchFamily="34" charset="0"/>
              </a:rPr>
              <a:t>0</a:t>
            </a:r>
            <a:r>
              <a:rPr lang="en-US" altLang="en-US" sz="3000" dirty="0">
                <a:latin typeface="Tahoma" panose="020B0604030504040204" pitchFamily="34" charset="0"/>
              </a:rPr>
              <a:t> </a:t>
            </a:r>
            <a:r>
              <a:rPr lang="en-US" altLang="en-US" sz="3000" dirty="0">
                <a:latin typeface="Tahoma" panose="020B0604030504040204" pitchFamily="34" charset="0"/>
                <a:sym typeface="Symbol" pitchFamily="2" charset="2"/>
              </a:rPr>
              <a:t> 1 such that</a:t>
            </a:r>
            <a:r>
              <a:rPr lang="en-US" altLang="en-US" sz="3000" dirty="0">
                <a:latin typeface="Tahoma" panose="020B0604030504040204" pitchFamily="34" charset="0"/>
              </a:rPr>
              <a:t> 3 log n + 5 </a:t>
            </a:r>
            <a:r>
              <a:rPr lang="en-US" altLang="en-US" sz="3000" dirty="0">
                <a:latin typeface="Tahoma" panose="020B0604030504040204" pitchFamily="34" charset="0"/>
                <a:sym typeface="Symbol" pitchFamily="2" charset="2"/>
              </a:rPr>
              <a:t> </a:t>
            </a:r>
            <a:r>
              <a:rPr lang="en-US" altLang="en-US" sz="3000" dirty="0" err="1">
                <a:latin typeface="Tahoma" panose="020B0604030504040204" pitchFamily="34" charset="0"/>
                <a:sym typeface="Symbol" pitchFamily="2" charset="2"/>
              </a:rPr>
              <a:t>c</a:t>
            </a:r>
            <a:r>
              <a:rPr lang="en-US" altLang="en-US" sz="3000" dirty="0" err="1">
                <a:latin typeface="Tahoma" panose="020B0604030504040204" pitchFamily="34" charset="0"/>
                <a:cs typeface="Arial" panose="020B0604020202020204" pitchFamily="34" charset="0"/>
                <a:sym typeface="Symbol" pitchFamily="2" charset="2"/>
              </a:rPr>
              <a:t>•log</a:t>
            </a:r>
            <a:r>
              <a:rPr lang="en-US" altLang="en-US" sz="3000" dirty="0">
                <a:latin typeface="Tahoma" panose="020B0604030504040204" pitchFamily="34" charset="0"/>
                <a:cs typeface="Arial" panose="020B0604020202020204" pitchFamily="34" charset="0"/>
                <a:sym typeface="Symbol" pitchFamily="2" charset="2"/>
              </a:rPr>
              <a:t> n for n </a:t>
            </a:r>
            <a:r>
              <a:rPr lang="en-US" altLang="en-US" sz="3000" dirty="0">
                <a:latin typeface="Tahoma" panose="020B0604030504040204" pitchFamily="34" charset="0"/>
                <a:sym typeface="Symbol" pitchFamily="2" charset="2"/>
              </a:rPr>
              <a:t> n</a:t>
            </a:r>
            <a:r>
              <a:rPr lang="en-US" altLang="en-US" sz="3000" baseline="-25000" dirty="0">
                <a:latin typeface="Tahoma" panose="020B0604030504040204" pitchFamily="34" charset="0"/>
                <a:sym typeface="Symbol" pitchFamily="2" charset="2"/>
              </a:rPr>
              <a:t>0</a:t>
            </a:r>
            <a:endParaRPr lang="en-US" altLang="en-US" sz="3000" dirty="0">
              <a:latin typeface="Tahoma" panose="020B0604030504040204" pitchFamily="34" charset="0"/>
              <a:sym typeface="Symbol" pitchFamily="2" charset="2"/>
            </a:endParaRPr>
          </a:p>
          <a:p>
            <a:pPr>
              <a:buClr>
                <a:schemeClr val="accent2"/>
              </a:buClr>
              <a:buSzPct val="75000"/>
              <a:buNone/>
            </a:pPr>
            <a:r>
              <a:rPr lang="en-US" altLang="en-US" sz="3000" dirty="0">
                <a:latin typeface="Tahoma" panose="020B0604030504040204" pitchFamily="34" charset="0"/>
                <a:sym typeface="Symbol" pitchFamily="2" charset="2"/>
              </a:rPr>
              <a:t>	this is true for c = 8 and </a:t>
            </a:r>
            <a:r>
              <a:rPr lang="en-US" altLang="en-US" sz="3000" dirty="0">
                <a:latin typeface="Tahoma" panose="020B0604030504040204" pitchFamily="34" charset="0"/>
              </a:rPr>
              <a:t>n</a:t>
            </a:r>
            <a:r>
              <a:rPr lang="en-US" altLang="en-US" sz="3000" baseline="-25000" dirty="0">
                <a:latin typeface="Tahoma" panose="020B0604030504040204" pitchFamily="34" charset="0"/>
              </a:rPr>
              <a:t>0</a:t>
            </a:r>
            <a:r>
              <a:rPr lang="en-US" altLang="en-US" sz="3000" dirty="0">
                <a:latin typeface="Tahoma" panose="020B0604030504040204" pitchFamily="34" charset="0"/>
                <a:sym typeface="Symbol" pitchFamily="2" charset="2"/>
              </a:rPr>
              <a:t> = 2</a:t>
            </a:r>
            <a:endParaRPr lang="en-US" altLang="en-US" dirty="0">
              <a:latin typeface="Tahom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963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50CA-0036-8BB6-4130-267F2D85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6E637-9271-0A64-56B8-B71A8CD4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E1558-9223-7ADE-D3FD-1F26660B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629" y="1910443"/>
            <a:ext cx="6643687" cy="30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9556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S and T Them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"/>
      </a:majorFont>
      <a:minorFont>
        <a:latin typeface="Arial"/>
        <a:ea typeface="Osak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-64" charset="0"/>
            <a:ea typeface="Osaka" pitchFamily="-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-64" charset="0"/>
            <a:ea typeface="Osaka" pitchFamily="-64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smtClean="0">
            <a:latin typeface="+mn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S and T Theme" id="{79BA2A39-EFE9-4FDA-938F-E33E51A20145}" vid="{B80829E0-25F2-42FB-8ACD-E75D2420459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 and T Theme</Template>
  <TotalTime>50349</TotalTime>
  <Words>2936</Words>
  <Application>Microsoft Macintosh PowerPoint</Application>
  <PresentationFormat>Widescreen</PresentationFormat>
  <Paragraphs>355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9" baseType="lpstr">
      <vt:lpstr>Arial</vt:lpstr>
      <vt:lpstr>Calibri</vt:lpstr>
      <vt:lpstr>Helvetica</vt:lpstr>
      <vt:lpstr>KaTeX_Main</vt:lpstr>
      <vt:lpstr>KaTeX_Math</vt:lpstr>
      <vt:lpstr>Menlo</vt:lpstr>
      <vt:lpstr>Nimbus Roman No9 L</vt:lpstr>
      <vt:lpstr>Söhne</vt:lpstr>
      <vt:lpstr>Symbol</vt:lpstr>
      <vt:lpstr>Tahoma</vt:lpstr>
      <vt:lpstr>Times</vt:lpstr>
      <vt:lpstr>Times New Roman</vt:lpstr>
      <vt:lpstr>Wingdings</vt:lpstr>
      <vt:lpstr>IS and T Theme</vt:lpstr>
      <vt:lpstr>Custom Design</vt:lpstr>
      <vt:lpstr>Analysis of Algorithms Week 3</vt:lpstr>
      <vt:lpstr>Topics</vt:lpstr>
      <vt:lpstr>Introduction</vt:lpstr>
      <vt:lpstr>What to analyze?</vt:lpstr>
      <vt:lpstr>Importance of analysis</vt:lpstr>
      <vt:lpstr>Big O notation</vt:lpstr>
      <vt:lpstr>Examples</vt:lpstr>
      <vt:lpstr>More examples</vt:lpstr>
      <vt:lpstr>Examples</vt:lpstr>
      <vt:lpstr>Big Omega and Theta</vt:lpstr>
      <vt:lpstr>Formally</vt:lpstr>
      <vt:lpstr>PowerPoint Presentation</vt:lpstr>
      <vt:lpstr>Best, Worst, and Average-Case Analysis</vt:lpstr>
      <vt:lpstr>Space complexity</vt:lpstr>
      <vt:lpstr>Auxiliary Space vs. Space Complexity </vt:lpstr>
      <vt:lpstr>Space vs. Time complexity</vt:lpstr>
      <vt:lpstr>Optimize space usage</vt:lpstr>
      <vt:lpstr>Computing Time Complexity</vt:lpstr>
      <vt:lpstr>How to compute the complexity?</vt:lpstr>
      <vt:lpstr>How to compute the complexity? Cont’d</vt:lpstr>
      <vt:lpstr>Maximum Subsequence Sum Problem </vt:lpstr>
      <vt:lpstr>Let's digest this </vt:lpstr>
      <vt:lpstr>Possible scenarios</vt:lpstr>
      <vt:lpstr>Why is this important?</vt:lpstr>
      <vt:lpstr>More precisely</vt:lpstr>
      <vt:lpstr>Running-Time Calculations </vt:lpstr>
      <vt:lpstr>A simple program to illustrate</vt:lpstr>
      <vt:lpstr>How do we calculate the run time cost?</vt:lpstr>
      <vt:lpstr>But we do not need a precise answer, we estimate</vt:lpstr>
      <vt:lpstr>General rules for computing run time</vt:lpstr>
      <vt:lpstr>PowerPoint Presentation</vt:lpstr>
      <vt:lpstr>PowerPoint Presentation</vt:lpstr>
      <vt:lpstr>Function calls – recursive functions</vt:lpstr>
      <vt:lpstr>Bad recursive function</vt:lpstr>
      <vt:lpstr>Analysis is simple</vt:lpstr>
      <vt:lpstr>Terrible time complexity</vt:lpstr>
      <vt:lpstr>Algorithm demonstration</vt:lpstr>
      <vt:lpstr>Big O notation rules</vt:lpstr>
      <vt:lpstr>Let’s take Maximum Subsequence Sum Problem </vt:lpstr>
      <vt:lpstr>O(N3) Version</vt:lpstr>
      <vt:lpstr>Run time</vt:lpstr>
      <vt:lpstr>Let’s analyze the algorithm</vt:lpstr>
      <vt:lpstr>PowerPoint Presentation</vt:lpstr>
      <vt:lpstr>PowerPoint Presentation</vt:lpstr>
      <vt:lpstr>By Now</vt:lpstr>
      <vt:lpstr>We can improve the Max Sum algorithm</vt:lpstr>
      <vt:lpstr>Exercise – Estimate the Big O </vt:lpstr>
      <vt:lpstr>N log N version of Sum of sub array</vt:lpstr>
      <vt:lpstr>N log N version of Sum of sub array</vt:lpstr>
      <vt:lpstr>Analysis</vt:lpstr>
      <vt:lpstr>Analysis</vt:lpstr>
      <vt:lpstr>Algorithm demonstration</vt:lpstr>
      <vt:lpstr>Linear version of the algorithm</vt:lpstr>
      <vt:lpstr>Complexity of the algorithm</vt:lpstr>
      <vt:lpstr>Logarithms in runtimes</vt:lpstr>
      <vt:lpstr>How does it become log N</vt:lpstr>
      <vt:lpstr>Binary search</vt:lpstr>
      <vt:lpstr>How binary search works</vt:lpstr>
      <vt:lpstr>Analysis of binary search</vt:lpstr>
      <vt:lpstr>Exponentiation</vt:lpstr>
      <vt:lpstr>Exponentiation problem</vt:lpstr>
      <vt:lpstr>Analysis – recursive version 1</vt:lpstr>
      <vt:lpstr>Analysis – recursive version 2 – Class Activity</vt:lpstr>
      <vt:lpstr>Exercises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C++: Part 1</dc:title>
  <dc:creator>Gregor, Brian</dc:creator>
  <cp:lastModifiedBy>Jayantha Kumara, Ph.D.</cp:lastModifiedBy>
  <cp:revision>628</cp:revision>
  <dcterms:created xsi:type="dcterms:W3CDTF">2016-09-19T16:42:28Z</dcterms:created>
  <dcterms:modified xsi:type="dcterms:W3CDTF">2024-02-01T18:55:55Z</dcterms:modified>
</cp:coreProperties>
</file>